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  <p:sldMasterId id="2147483651" r:id="rId3"/>
  </p:sldMasterIdLst>
  <p:notesMasterIdLst>
    <p:notesMasterId r:id="rId16"/>
  </p:notesMasterIdLst>
  <p:handoutMasterIdLst>
    <p:handoutMasterId r:id="rId17"/>
  </p:handoutMasterIdLst>
  <p:sldIdLst>
    <p:sldId id="314" r:id="rId4"/>
    <p:sldId id="333" r:id="rId5"/>
    <p:sldId id="328" r:id="rId6"/>
    <p:sldId id="326" r:id="rId7"/>
    <p:sldId id="320" r:id="rId8"/>
    <p:sldId id="321" r:id="rId9"/>
    <p:sldId id="322" r:id="rId10"/>
    <p:sldId id="327" r:id="rId11"/>
    <p:sldId id="307" r:id="rId12"/>
    <p:sldId id="325" r:id="rId13"/>
    <p:sldId id="331" r:id="rId14"/>
    <p:sldId id="335" r:id="rId1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EAEAEA"/>
    <a:srgbClr val="FFCC66"/>
    <a:srgbClr val="FFFAF7"/>
    <a:srgbClr val="F2F2F2"/>
    <a:srgbClr val="0035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586" autoAdjust="0"/>
    <p:restoredTop sz="99702" autoAdjust="0"/>
  </p:normalViewPr>
  <p:slideViewPr>
    <p:cSldViewPr snapToObjects="1" showGuides="1">
      <p:cViewPr>
        <p:scale>
          <a:sx n="50" d="100"/>
          <a:sy n="50" d="100"/>
        </p:scale>
        <p:origin x="-3510" y="-1470"/>
      </p:cViewPr>
      <p:guideLst>
        <p:guide orient="horz" pos="255"/>
        <p:guide pos="749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Objects="1">
      <p:cViewPr varScale="1">
        <p:scale>
          <a:sx n="54" d="100"/>
          <a:sy n="54" d="100"/>
        </p:scale>
        <p:origin x="282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FDF4C0-FF74-497D-8394-5641B1E95B4B}" type="datetimeFigureOut">
              <a:rPr lang="zh-CN" altLang="en-US" smtClean="0"/>
              <a:t>2020/4/1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1488B9-737E-443C-910D-8E827D05F3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341165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ECE1E5-A876-41D2-96E2-B4EE07A555EC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备注占位符 10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964907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0A638-F140-42E1-8BE9-92215B0873E2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2124635" y="268941"/>
            <a:ext cx="9412500" cy="55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灯片编号占位符 2"/>
          <p:cNvSpPr>
            <a:spLocks noGrp="1"/>
          </p:cNvSpPr>
          <p:nvPr>
            <p:ph type="sldNum" sz="quarter" idx="10"/>
          </p:nvPr>
        </p:nvSpPr>
        <p:spPr>
          <a:xfrm>
            <a:off x="9614646" y="6654587"/>
            <a:ext cx="2290482" cy="189966"/>
          </a:xfrm>
        </p:spPr>
        <p:txBody>
          <a:bodyPr/>
          <a:lstStyle>
            <a:lvl1pPr>
              <a:defRPr sz="1000"/>
            </a:lvl1pPr>
          </a:lstStyle>
          <a:p>
            <a:fld id="{7CA0A638-F140-42E1-8BE9-92215B0873E2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2124635" y="268941"/>
            <a:ext cx="9412500" cy="55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theme" Target="../theme/theme2.xml"/><Relationship Id="rId4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2667000" y="1714954"/>
            <a:ext cx="7315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13943" y="3889829"/>
            <a:ext cx="3773714" cy="9289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编辑母版文本样式</a:t>
            </a:r>
          </a:p>
        </p:txBody>
      </p:sp>
      <p:cxnSp>
        <p:nvCxnSpPr>
          <p:cNvPr id="13" name="直接连接符 12"/>
          <p:cNvCxnSpPr/>
          <p:nvPr userDrawn="1"/>
        </p:nvCxnSpPr>
        <p:spPr>
          <a:xfrm>
            <a:off x="294308" y="6593542"/>
            <a:ext cx="5250149" cy="0"/>
          </a:xfrm>
          <a:prstGeom prst="line">
            <a:avLst/>
          </a:prstGeom>
          <a:ln w="57150">
            <a:solidFill>
              <a:schemeClr val="bg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 userDrawn="1"/>
        </p:nvCxnSpPr>
        <p:spPr>
          <a:xfrm>
            <a:off x="6644308" y="6600799"/>
            <a:ext cx="5250149" cy="0"/>
          </a:xfrm>
          <a:prstGeom prst="line">
            <a:avLst/>
          </a:prstGeom>
          <a:ln w="57150">
            <a:solidFill>
              <a:schemeClr val="bg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 userDrawn="1"/>
        </p:nvCxnSpPr>
        <p:spPr>
          <a:xfrm>
            <a:off x="316082" y="6587355"/>
            <a:ext cx="5250149" cy="0"/>
          </a:xfrm>
          <a:prstGeom prst="line">
            <a:avLst/>
          </a:prstGeom>
          <a:ln w="571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 userDrawn="1"/>
        </p:nvCxnSpPr>
        <p:spPr>
          <a:xfrm>
            <a:off x="6666082" y="6594612"/>
            <a:ext cx="5250149" cy="0"/>
          </a:xfrm>
          <a:prstGeom prst="line">
            <a:avLst/>
          </a:prstGeom>
          <a:ln w="571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 descr="2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676644" y="6509151"/>
            <a:ext cx="779396" cy="160209"/>
          </a:xfrm>
          <a:prstGeom prst="rect">
            <a:avLst/>
          </a:prstGeom>
        </p:spPr>
      </p:pic>
      <p:pic>
        <p:nvPicPr>
          <p:cNvPr id="9" name="图片 8" descr="360截图20151008150143868_副本.jpg"/>
          <p:cNvPicPr>
            <a:picLocks noChangeAspect="1"/>
          </p:cNvPicPr>
          <p:nvPr userDrawn="1"/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335360" y="6354099"/>
            <a:ext cx="5256584" cy="432048"/>
          </a:xfrm>
          <a:prstGeom prst="rect">
            <a:avLst/>
          </a:prstGeom>
        </p:spPr>
      </p:pic>
      <p:pic>
        <p:nvPicPr>
          <p:cNvPr id="10" name="图片 9" descr="360截图20151008150143868_副本2.jpg"/>
          <p:cNvPicPr>
            <a:picLocks noChangeAspect="1"/>
          </p:cNvPicPr>
          <p:nvPr userDrawn="1"/>
        </p:nvPicPr>
        <p:blipFill>
          <a:blip r:embed="rId5" cstate="print">
            <a:lum/>
          </a:blip>
          <a:stretch>
            <a:fillRect/>
          </a:stretch>
        </p:blipFill>
        <p:spPr>
          <a:xfrm>
            <a:off x="6672064" y="6309320"/>
            <a:ext cx="5184974" cy="490537"/>
          </a:xfrm>
          <a:prstGeom prst="rect">
            <a:avLst/>
          </a:prstGeom>
        </p:spPr>
      </p:pic>
      <p:cxnSp>
        <p:nvCxnSpPr>
          <p:cNvPr id="11" name="直接连接符 10"/>
          <p:cNvCxnSpPr/>
          <p:nvPr userDrawn="1"/>
        </p:nvCxnSpPr>
        <p:spPr>
          <a:xfrm>
            <a:off x="443311" y="6354099"/>
            <a:ext cx="11093824" cy="0"/>
          </a:xfrm>
          <a:prstGeom prst="line">
            <a:avLst/>
          </a:prstGeom>
          <a:ln w="19050">
            <a:solidFill>
              <a:srgbClr val="FFCC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 userDrawn="1"/>
        </p:nvSpPr>
        <p:spPr>
          <a:xfrm>
            <a:off x="591671" y="1112921"/>
            <a:ext cx="1331259" cy="5191315"/>
          </a:xfrm>
          <a:prstGeom prst="rect">
            <a:avLst/>
          </a:prstGeom>
          <a:solidFill>
            <a:srgbClr val="F2F2F2">
              <a:alpha val="30196"/>
            </a:srgb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4" name="图片 23" descr="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676644" y="6509151"/>
            <a:ext cx="779396" cy="160209"/>
          </a:xfrm>
          <a:prstGeom prst="rect">
            <a:avLst/>
          </a:prstGeom>
        </p:spPr>
      </p:pic>
      <p:pic>
        <p:nvPicPr>
          <p:cNvPr id="19" name="图片 18" descr="360截图20151008150143868_副本.jpg"/>
          <p:cNvPicPr>
            <a:picLocks noChangeAspect="1"/>
          </p:cNvPicPr>
          <p:nvPr userDrawn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335360" y="6354099"/>
            <a:ext cx="5256584" cy="432048"/>
          </a:xfrm>
          <a:prstGeom prst="rect">
            <a:avLst/>
          </a:prstGeom>
        </p:spPr>
      </p:pic>
      <p:pic>
        <p:nvPicPr>
          <p:cNvPr id="21" name="图片 20" descr="360截图20151008150143868_副本2.jpg"/>
          <p:cNvPicPr>
            <a:picLocks noChangeAspect="1"/>
          </p:cNvPicPr>
          <p:nvPr userDrawn="1"/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6672064" y="6309320"/>
            <a:ext cx="5184974" cy="490537"/>
          </a:xfrm>
          <a:prstGeom prst="rect">
            <a:avLst/>
          </a:prstGeom>
        </p:spPr>
      </p:pic>
      <p:cxnSp>
        <p:nvCxnSpPr>
          <p:cNvPr id="29" name="直接连接符 28"/>
          <p:cNvCxnSpPr/>
          <p:nvPr userDrawn="1"/>
        </p:nvCxnSpPr>
        <p:spPr>
          <a:xfrm>
            <a:off x="443311" y="6354099"/>
            <a:ext cx="11093824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直接连接符 17"/>
          <p:cNvCxnSpPr/>
          <p:nvPr userDrawn="1"/>
        </p:nvCxnSpPr>
        <p:spPr>
          <a:xfrm>
            <a:off x="321202" y="6660777"/>
            <a:ext cx="5356800" cy="0"/>
          </a:xfrm>
          <a:prstGeom prst="line">
            <a:avLst/>
          </a:prstGeom>
          <a:ln w="19050">
            <a:solidFill>
              <a:schemeClr val="bg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 userDrawn="1"/>
        </p:nvCxnSpPr>
        <p:spPr>
          <a:xfrm>
            <a:off x="6521823" y="6660777"/>
            <a:ext cx="5349600" cy="0"/>
          </a:xfrm>
          <a:prstGeom prst="line">
            <a:avLst/>
          </a:prstGeom>
          <a:ln w="19050">
            <a:solidFill>
              <a:schemeClr val="bg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614646" y="6654587"/>
            <a:ext cx="2290482" cy="1899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A0A638-F140-42E1-8BE9-92215B0873E2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21" name="标题占位符 1"/>
          <p:cNvSpPr>
            <a:spLocks noGrp="1"/>
          </p:cNvSpPr>
          <p:nvPr>
            <p:ph type="title"/>
          </p:nvPr>
        </p:nvSpPr>
        <p:spPr>
          <a:xfrm>
            <a:off x="2124635" y="268941"/>
            <a:ext cx="9412500" cy="55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22" name="矩形 21"/>
          <p:cNvSpPr/>
          <p:nvPr userDrawn="1"/>
        </p:nvSpPr>
        <p:spPr>
          <a:xfrm>
            <a:off x="591671" y="1112921"/>
            <a:ext cx="1331259" cy="5191315"/>
          </a:xfrm>
          <a:prstGeom prst="rect">
            <a:avLst/>
          </a:prstGeom>
          <a:solidFill>
            <a:srgbClr val="F2F2F2">
              <a:alpha val="30196"/>
            </a:srgb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3" name="直接连接符 22"/>
          <p:cNvCxnSpPr/>
          <p:nvPr userDrawn="1"/>
        </p:nvCxnSpPr>
        <p:spPr>
          <a:xfrm>
            <a:off x="524435" y="860614"/>
            <a:ext cx="11093824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矩形 31"/>
          <p:cNvSpPr/>
          <p:nvPr userDrawn="1"/>
        </p:nvSpPr>
        <p:spPr>
          <a:xfrm>
            <a:off x="2124635" y="1129553"/>
            <a:ext cx="9412500" cy="5257799"/>
          </a:xfrm>
          <a:prstGeom prst="rect">
            <a:avLst/>
          </a:prstGeom>
          <a:noFill/>
          <a:ln>
            <a:solidFill>
              <a:schemeClr val="bg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38" name="组合 37"/>
          <p:cNvGrpSpPr/>
          <p:nvPr userDrawn="1"/>
        </p:nvGrpSpPr>
        <p:grpSpPr>
          <a:xfrm>
            <a:off x="1961033" y="193572"/>
            <a:ext cx="88900" cy="6234122"/>
            <a:chOff x="2028268" y="247360"/>
            <a:chExt cx="88900" cy="6234122"/>
          </a:xfrm>
        </p:grpSpPr>
        <p:cxnSp>
          <p:nvCxnSpPr>
            <p:cNvPr id="39" name="直接连接符 38"/>
            <p:cNvCxnSpPr/>
            <p:nvPr userDrawn="1"/>
          </p:nvCxnSpPr>
          <p:spPr>
            <a:xfrm flipV="1">
              <a:off x="2073840" y="941298"/>
              <a:ext cx="0" cy="5540184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矩形 39"/>
            <p:cNvSpPr/>
            <p:nvPr userDrawn="1"/>
          </p:nvSpPr>
          <p:spPr>
            <a:xfrm>
              <a:off x="2028268" y="247360"/>
              <a:ext cx="88900" cy="648000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矩形 40"/>
            <p:cNvSpPr/>
            <p:nvPr userDrawn="1"/>
          </p:nvSpPr>
          <p:spPr>
            <a:xfrm>
              <a:off x="2028268" y="934194"/>
              <a:ext cx="88900" cy="180000"/>
            </a:xfrm>
            <a:prstGeom prst="rect">
              <a:avLst/>
            </a:prstGeom>
            <a:solidFill>
              <a:schemeClr val="bg1">
                <a:lumMod val="60000"/>
                <a:lumOff val="40000"/>
              </a:schemeClr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5" name="图片 14" descr="1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553082" y="242266"/>
            <a:ext cx="1357942" cy="565809"/>
          </a:xfrm>
          <a:prstGeom prst="rect">
            <a:avLst/>
          </a:prstGeom>
        </p:spPr>
      </p:pic>
      <p:pic>
        <p:nvPicPr>
          <p:cNvPr id="16" name="图片 15" descr="2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5706466" y="6570123"/>
            <a:ext cx="779396" cy="160209"/>
          </a:xfrm>
          <a:prstGeom prst="rect">
            <a:avLst/>
          </a:prstGeom>
        </p:spPr>
      </p:pic>
      <p:pic>
        <p:nvPicPr>
          <p:cNvPr id="17" name="图片 16" descr="360截图20151008150143868_副本.jp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335360" y="6354099"/>
            <a:ext cx="5256584" cy="432048"/>
          </a:xfrm>
          <a:prstGeom prst="rect">
            <a:avLst/>
          </a:prstGeom>
        </p:spPr>
      </p:pic>
      <p:pic>
        <p:nvPicPr>
          <p:cNvPr id="19" name="图片 18" descr="360截图20151008150143868_副本2.jp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6672064" y="6309320"/>
            <a:ext cx="5184974" cy="490537"/>
          </a:xfrm>
          <a:prstGeom prst="rect">
            <a:avLst/>
          </a:prstGeom>
        </p:spPr>
      </p:pic>
      <p:cxnSp>
        <p:nvCxnSpPr>
          <p:cNvPr id="24" name="直接连接符 23"/>
          <p:cNvCxnSpPr/>
          <p:nvPr userDrawn="1"/>
        </p:nvCxnSpPr>
        <p:spPr>
          <a:xfrm>
            <a:off x="443311" y="6354099"/>
            <a:ext cx="11093824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image" Target="../media/image6.png"/><Relationship Id="rId2" Type="http://schemas.openxmlformats.org/officeDocument/2006/relationships/tags" Target="../tags/tag2.xml"/><Relationship Id="rId16" Type="http://schemas.openxmlformats.org/officeDocument/2006/relationships/slideLayout" Target="../slideLayouts/slideLayout3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23.xml"/><Relationship Id="rId3" Type="http://schemas.openxmlformats.org/officeDocument/2006/relationships/tags" Target="../tags/tag18.xml"/><Relationship Id="rId7" Type="http://schemas.openxmlformats.org/officeDocument/2006/relationships/tags" Target="../tags/tag22.xml"/><Relationship Id="rId12" Type="http://schemas.openxmlformats.org/officeDocument/2006/relationships/image" Target="../media/image10.pn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tags" Target="../tags/tag21.xml"/><Relationship Id="rId11" Type="http://schemas.openxmlformats.org/officeDocument/2006/relationships/image" Target="../media/image9.png"/><Relationship Id="rId5" Type="http://schemas.openxmlformats.org/officeDocument/2006/relationships/tags" Target="../tags/tag20.xml"/><Relationship Id="rId10" Type="http://schemas.openxmlformats.org/officeDocument/2006/relationships/slideLayout" Target="../slideLayouts/slideLayout3.xml"/><Relationship Id="rId4" Type="http://schemas.openxmlformats.org/officeDocument/2006/relationships/tags" Target="../tags/tag19.xml"/><Relationship Id="rId9" Type="http://schemas.openxmlformats.org/officeDocument/2006/relationships/tags" Target="../tags/tag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>
            <a:spLocks noGrp="1"/>
          </p:cNvSpPr>
          <p:nvPr>
            <p:ph type="ctrTitle"/>
          </p:nvPr>
        </p:nvSpPr>
        <p:spPr>
          <a:xfrm>
            <a:off x="914400" y="1772816"/>
            <a:ext cx="10363200" cy="2448272"/>
          </a:xfrm>
        </p:spPr>
        <p:txBody>
          <a:bodyPr>
            <a:normAutofit fontScale="90000"/>
          </a:bodyPr>
          <a:lstStyle/>
          <a:p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新疆华创沙棘生物科技有限公司</a:t>
            </a:r>
            <a:r>
              <a:rPr lang="en-US" altLang="zh-CN" dirty="0" smtClean="0">
                <a:latin typeface="黑体" panose="02010609060101010101" pitchFamily="49" charset="-122"/>
                <a:ea typeface="黑体" panose="02010609060101010101" pitchFamily="49" charset="-122"/>
              </a:rPr>
              <a:t/>
            </a:r>
            <a:br>
              <a:rPr lang="en-US" altLang="zh-CN" dirty="0" smtClean="0"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/>
            </a:r>
            <a:b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zh-CN" altLang="en-US" sz="6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商业计划书</a:t>
            </a:r>
            <a:endParaRPr lang="zh-CN" altLang="en-US" sz="6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副标题 2"/>
          <p:cNvSpPr>
            <a:spLocks noGrp="1"/>
          </p:cNvSpPr>
          <p:nvPr>
            <p:ph type="subTitle" idx="1"/>
          </p:nvPr>
        </p:nvSpPr>
        <p:spPr>
          <a:xfrm>
            <a:off x="1828800" y="5085184"/>
            <a:ext cx="8534400" cy="409600"/>
          </a:xfrm>
        </p:spPr>
        <p:txBody>
          <a:bodyPr>
            <a:normAutofit/>
          </a:bodyPr>
          <a:lstStyle/>
          <a:p>
            <a:r>
              <a:rPr lang="en-US" altLang="zh-CN" sz="1800" dirty="0" smtClean="0"/>
              <a:t>2020.3</a:t>
            </a:r>
            <a:endParaRPr lang="en-US" altLang="zh-CN" sz="1800" dirty="0" smtClean="0"/>
          </a:p>
        </p:txBody>
      </p:sp>
      <p:sp>
        <p:nvSpPr>
          <p:cNvPr id="7" name="矩形 6"/>
          <p:cNvSpPr/>
          <p:nvPr/>
        </p:nvSpPr>
        <p:spPr>
          <a:xfrm>
            <a:off x="311193" y="6436890"/>
            <a:ext cx="11450147" cy="404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6" name="Picture 2" descr="d:\Pictures\微信图片_201812041711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53" y="204838"/>
            <a:ext cx="2758511" cy="1396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</a:rPr>
              <a:t>                            未  来  战  略  规  划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094075" y="1340768"/>
            <a:ext cx="943108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400" dirty="0"/>
              <a:t>新疆华创沙棘生物科技有限公司有得天独厚的地域优势。为了充分利用资源便于企业做大做强，华创沙棘计划建成 华创沙棘种植公司，华创沙棘农产品深加工公司，华创旅游公司等上市集团公司。</a:t>
            </a:r>
          </a:p>
          <a:p>
            <a:r>
              <a:rPr lang="en-US" altLang="zh-CN" sz="2400" dirty="0"/>
              <a:t> </a:t>
            </a:r>
            <a:endParaRPr lang="zh-CN" altLang="zh-CN" sz="2400" dirty="0"/>
          </a:p>
          <a:p>
            <a:r>
              <a:rPr lang="zh-CN" altLang="zh-CN" sz="2400" dirty="0"/>
              <a:t>公司计划</a:t>
            </a:r>
            <a:r>
              <a:rPr lang="zh-CN" altLang="zh-CN" sz="2400" b="1" dirty="0"/>
              <a:t>种植基地</a:t>
            </a:r>
            <a:r>
              <a:rPr lang="zh-CN" altLang="zh-CN" sz="2400" dirty="0"/>
              <a:t>规模达到</a:t>
            </a:r>
            <a:r>
              <a:rPr lang="en-US" altLang="zh-CN" sz="2400" dirty="0"/>
              <a:t>10</a:t>
            </a:r>
            <a:r>
              <a:rPr lang="zh-CN" altLang="zh-CN" sz="2400" dirty="0"/>
              <a:t>万亩以上，种植基地员工达到</a:t>
            </a:r>
            <a:r>
              <a:rPr lang="en-US" altLang="zh-CN" sz="2400" dirty="0"/>
              <a:t>350</a:t>
            </a:r>
            <a:r>
              <a:rPr lang="zh-CN" altLang="zh-CN" sz="2400" dirty="0"/>
              <a:t>人，通过企业承包</a:t>
            </a:r>
            <a:r>
              <a:rPr lang="zh-CN" altLang="zh-CN" sz="2400" dirty="0" smtClean="0"/>
              <a:t>方式土地</a:t>
            </a:r>
            <a:r>
              <a:rPr lang="zh-CN" altLang="zh-CN" sz="2400" dirty="0"/>
              <a:t>通管分包</a:t>
            </a:r>
            <a:r>
              <a:rPr lang="zh-CN" altLang="zh-CN" sz="2400" dirty="0" smtClean="0"/>
              <a:t>，</a:t>
            </a:r>
            <a:r>
              <a:rPr lang="zh-CN" altLang="en-US" sz="2400" dirty="0" smtClean="0"/>
              <a:t>采用</a:t>
            </a:r>
            <a:r>
              <a:rPr lang="zh-CN" altLang="zh-CN" sz="2400" dirty="0" smtClean="0"/>
              <a:t>公司</a:t>
            </a:r>
            <a:r>
              <a:rPr lang="en-US" altLang="zh-CN" sz="2400" dirty="0"/>
              <a:t>+</a:t>
            </a:r>
            <a:r>
              <a:rPr lang="zh-CN" altLang="zh-CN" sz="2400" dirty="0"/>
              <a:t>基地</a:t>
            </a:r>
            <a:r>
              <a:rPr lang="en-US" altLang="zh-CN" sz="2400" dirty="0"/>
              <a:t>+</a:t>
            </a:r>
            <a:r>
              <a:rPr lang="zh-CN" altLang="zh-CN" sz="2400" dirty="0"/>
              <a:t>农户的方式。</a:t>
            </a:r>
          </a:p>
          <a:p>
            <a:r>
              <a:rPr lang="en-US" altLang="zh-CN" sz="2400" dirty="0"/>
              <a:t> </a:t>
            </a:r>
            <a:endParaRPr lang="zh-CN" altLang="zh-CN" sz="2400" dirty="0"/>
          </a:p>
          <a:p>
            <a:r>
              <a:rPr lang="zh-CN" altLang="zh-CN" sz="2400" dirty="0"/>
              <a:t>计划农产品</a:t>
            </a:r>
            <a:r>
              <a:rPr lang="zh-CN" altLang="zh-CN" sz="2400" b="1" dirty="0"/>
              <a:t>深加工公司</a:t>
            </a:r>
            <a:r>
              <a:rPr lang="zh-CN" altLang="zh-CN" sz="2400" dirty="0"/>
              <a:t>以沙棘深加工为入口，向农产品深加工扩展，完善当地各种农产品产业链，计划车间面积达到</a:t>
            </a:r>
            <a:r>
              <a:rPr lang="en-US" altLang="zh-CN" sz="2400" dirty="0"/>
              <a:t>50000</a:t>
            </a:r>
            <a:r>
              <a:rPr lang="zh-CN" altLang="zh-CN" sz="2400" dirty="0"/>
              <a:t>平米，员工</a:t>
            </a:r>
            <a:r>
              <a:rPr lang="en-US" altLang="zh-CN" sz="2400" dirty="0"/>
              <a:t>500</a:t>
            </a:r>
            <a:r>
              <a:rPr lang="zh-CN" altLang="zh-CN" sz="2400" dirty="0"/>
              <a:t>人以上</a:t>
            </a:r>
            <a:r>
              <a:rPr lang="zh-CN" altLang="zh-CN" sz="2400" dirty="0" smtClean="0"/>
              <a:t>，。</a:t>
            </a:r>
            <a:endParaRPr lang="zh-CN" altLang="zh-CN" sz="2400" dirty="0"/>
          </a:p>
          <a:p>
            <a:endParaRPr lang="zh-CN" altLang="en-US" sz="1600" b="1" dirty="0" smtClean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6" name="文本占位符 2"/>
          <p:cNvSpPr txBox="1"/>
          <p:nvPr/>
        </p:nvSpPr>
        <p:spPr>
          <a:xfrm>
            <a:off x="674952" y="1198276"/>
            <a:ext cx="1261043" cy="4980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1800" dirty="0">
                <a:solidFill>
                  <a:schemeClr val="bg1">
                    <a:lumMod val="75000"/>
                  </a:schemeClr>
                </a:solidFill>
              </a:rPr>
              <a:t>投资亮点</a:t>
            </a:r>
            <a:endParaRPr lang="en-US" altLang="zh-CN" sz="1800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1800" dirty="0">
                <a:solidFill>
                  <a:schemeClr val="bg1">
                    <a:lumMod val="75000"/>
                  </a:schemeClr>
                </a:solidFill>
              </a:rPr>
              <a:t>团队介绍</a:t>
            </a:r>
            <a:endParaRPr lang="en-US" altLang="zh-CN" sz="1800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1800" dirty="0" smtClean="0">
                <a:solidFill>
                  <a:schemeClr val="bg1">
                    <a:lumMod val="75000"/>
                  </a:schemeClr>
                </a:solidFill>
              </a:rPr>
              <a:t>市场概</a:t>
            </a:r>
            <a:r>
              <a:rPr lang="zh-CN" altLang="en-US" sz="1800" dirty="0">
                <a:solidFill>
                  <a:schemeClr val="bg1">
                    <a:lumMod val="75000"/>
                  </a:schemeClr>
                </a:solidFill>
              </a:rPr>
              <a:t>况</a:t>
            </a:r>
            <a:endParaRPr lang="en-US" altLang="zh-CN" sz="1800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1800" b="0" dirty="0" smtClean="0">
                <a:solidFill>
                  <a:schemeClr val="bg1">
                    <a:lumMod val="75000"/>
                  </a:schemeClr>
                </a:solidFill>
              </a:rPr>
              <a:t>行业</a:t>
            </a:r>
            <a:r>
              <a:rPr lang="zh-CN" altLang="en-US" sz="1800" dirty="0" smtClean="0">
                <a:solidFill>
                  <a:schemeClr val="bg1">
                    <a:lumMod val="75000"/>
                  </a:schemeClr>
                </a:solidFill>
              </a:rPr>
              <a:t>痛点</a:t>
            </a:r>
            <a:endParaRPr lang="en-US" altLang="zh-CN" sz="1800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1800" b="0" dirty="0" smtClean="0">
                <a:solidFill>
                  <a:schemeClr val="bg1">
                    <a:lumMod val="75000"/>
                  </a:schemeClr>
                </a:solidFill>
              </a:rPr>
              <a:t>项目介绍</a:t>
            </a:r>
            <a:endParaRPr lang="en-US" altLang="zh-CN" sz="1800" b="0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1800" b="0" dirty="0" smtClean="0">
                <a:solidFill>
                  <a:schemeClr val="bg1">
                    <a:lumMod val="75000"/>
                  </a:schemeClr>
                </a:solidFill>
              </a:rPr>
              <a:t>商业模式</a:t>
            </a:r>
            <a:endParaRPr lang="en-US" altLang="zh-CN" sz="1800" b="0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1800" dirty="0" smtClean="0">
                <a:solidFill>
                  <a:schemeClr val="bg1">
                    <a:lumMod val="75000"/>
                  </a:schemeClr>
                </a:solidFill>
              </a:rPr>
              <a:t>运营现状</a:t>
            </a:r>
            <a:endParaRPr lang="en-US" altLang="zh-CN" sz="1800" b="0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1800" b="1" dirty="0" smtClean="0">
                <a:solidFill>
                  <a:srgbClr val="FFC000"/>
                </a:solidFill>
              </a:rPr>
              <a:t>未来规划</a:t>
            </a:r>
            <a:endParaRPr lang="en-US" altLang="zh-CN" sz="1800" b="0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1800" b="0" dirty="0" smtClean="0">
                <a:solidFill>
                  <a:schemeClr val="bg1">
                    <a:lumMod val="75000"/>
                  </a:schemeClr>
                </a:solidFill>
              </a:rPr>
              <a:t>融资计划</a:t>
            </a:r>
            <a:endParaRPr lang="en-US" altLang="zh-CN" sz="1800" b="0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zh-CN" altLang="en-US" sz="1800" b="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551384" y="251937"/>
            <a:ext cx="1385123" cy="584775"/>
          </a:xfrm>
          <a:prstGeom prst="rect">
            <a:avLst/>
          </a:prstGeom>
          <a:solidFill>
            <a:schemeClr val="bg2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LOGO</a:t>
            </a:r>
            <a:endParaRPr lang="zh-CN" alt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矩形 6"/>
          <p:cNvSpPr/>
          <p:nvPr/>
        </p:nvSpPr>
        <p:spPr>
          <a:xfrm>
            <a:off x="334485" y="6453336"/>
            <a:ext cx="11450147" cy="40466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85" y="95897"/>
            <a:ext cx="1771562" cy="896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0A638-F140-42E1-8BE9-92215B0873E2}" type="slidenum">
              <a:rPr lang="zh-CN" altLang="en-US" smtClean="0"/>
              <a:t>11</a:t>
            </a:fld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2800" dirty="0" smtClean="0">
                <a:solidFill>
                  <a:srgbClr val="00B050"/>
                </a:solidFill>
              </a:rPr>
              <a:t>                                  </a:t>
            </a:r>
            <a:r>
              <a:rPr lang="zh-CN" altLang="en-US" sz="2800" dirty="0" smtClean="0">
                <a:solidFill>
                  <a:srgbClr val="FF0000"/>
                </a:solidFill>
              </a:rPr>
              <a:t>融  资  需  求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5091646"/>
              </p:ext>
            </p:extLst>
          </p:nvPr>
        </p:nvGraphicFramePr>
        <p:xfrm>
          <a:off x="2855640" y="1700808"/>
          <a:ext cx="7920880" cy="37444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1136"/>
                <a:gridCol w="1233953"/>
                <a:gridCol w="5165791"/>
              </a:tblGrid>
              <a:tr h="601475">
                <a:tc rowSpan="2">
                  <a:txBody>
                    <a:bodyPr/>
                    <a:lstStyle/>
                    <a:p>
                      <a:pPr algn="ctr"/>
                      <a:r>
                        <a:rPr lang="zh-CN" altLang="en-US" sz="1400" b="0" dirty="0" smtClean="0">
                          <a:solidFill>
                            <a:schemeClr val="tx1"/>
                          </a:solidFill>
                        </a:rPr>
                        <a:t>融资金额</a:t>
                      </a:r>
                      <a:endParaRPr lang="zh-CN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67606" marR="67606" marT="33802" marB="3380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sz="1400" b="1" kern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本轮融资需求</a:t>
                      </a:r>
                      <a:endParaRPr lang="zh-CN" altLang="en-US" sz="14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67606" marR="67606" marT="33802" marB="33802" anchor="ctr">
                    <a:lnL w="12700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95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578338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dirty="0" smtClean="0">
                          <a:solidFill>
                            <a:schemeClr val="tx1"/>
                          </a:solidFill>
                        </a:rPr>
                        <a:t>比例</a:t>
                      </a:r>
                      <a:endParaRPr lang="zh-CN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67606" marR="67606" marT="33802" marB="33802" anchor="ctr">
                    <a:lnL w="12700" cap="flat" cmpd="sng" algn="ctr">
                      <a:solidFill>
                        <a:schemeClr val="bg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dirty="0" smtClean="0">
                          <a:solidFill>
                            <a:schemeClr val="tx1"/>
                          </a:solidFill>
                        </a:rPr>
                        <a:t>具体用途</a:t>
                      </a:r>
                      <a:endParaRPr lang="zh-CN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67606" marR="67606" marT="33802" marB="33802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</a:tr>
              <a:tr h="972053">
                <a:tc rowSpan="3"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1500</a:t>
                      </a:r>
                      <a:r>
                        <a:rPr lang="zh-CN" altLang="en-US" sz="1400" dirty="0" smtClean="0"/>
                        <a:t>万元</a:t>
                      </a:r>
                      <a:endParaRPr lang="zh-CN" altLang="en-US" sz="1400" dirty="0"/>
                    </a:p>
                  </a:txBody>
                  <a:tcPr marL="67606" marR="67606" marT="33802" marB="3380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30%</a:t>
                      </a:r>
                      <a:endParaRPr lang="zh-CN" altLang="en-US" dirty="0"/>
                    </a:p>
                  </a:txBody>
                  <a:tcPr marL="67606" marR="67606" marT="33802" marB="33802" anchor="ctr">
                    <a:lnL w="6350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完善深加工辅助设施</a:t>
                      </a:r>
                      <a:endParaRPr lang="zh-CN" altLang="en-US" dirty="0"/>
                    </a:p>
                  </a:txBody>
                  <a:tcPr marL="67606" marR="67606" marT="33802" marB="33802" anchor="ctr">
                    <a:lnL w="6350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79627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20%</a:t>
                      </a:r>
                      <a:endParaRPr lang="zh-CN" altLang="en-US" dirty="0"/>
                    </a:p>
                  </a:txBody>
                  <a:tcPr marL="67606" marR="67606" marT="33802" marB="33802" anchor="ctr">
                    <a:lnL w="6350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市场开发</a:t>
                      </a:r>
                      <a:endParaRPr lang="zh-CN" altLang="en-US" dirty="0"/>
                    </a:p>
                  </a:txBody>
                  <a:tcPr marL="67606" marR="67606" marT="33802" marB="33802" anchor="ctr">
                    <a:lnL w="6350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79627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67606" marR="67606" marT="33802" marB="3380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50%</a:t>
                      </a:r>
                      <a:endParaRPr lang="zh-CN" altLang="en-US" dirty="0"/>
                    </a:p>
                  </a:txBody>
                  <a:tcPr marL="67606" marR="67606" marT="33802" marB="33802" anchor="ctr">
                    <a:lnL w="6350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流动资金</a:t>
                      </a:r>
                      <a:endParaRPr lang="zh-CN" altLang="en-US" dirty="0"/>
                    </a:p>
                  </a:txBody>
                  <a:tcPr marL="67606" marR="67606" marT="33802" marB="33802" anchor="ctr">
                    <a:lnL w="6350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7" name="文本占位符 2"/>
          <p:cNvSpPr txBox="1"/>
          <p:nvPr/>
        </p:nvSpPr>
        <p:spPr>
          <a:xfrm>
            <a:off x="702892" y="1190021"/>
            <a:ext cx="1261043" cy="4980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1800" dirty="0">
                <a:solidFill>
                  <a:schemeClr val="bg1">
                    <a:lumMod val="75000"/>
                  </a:schemeClr>
                </a:solidFill>
              </a:rPr>
              <a:t>投资亮点</a:t>
            </a:r>
            <a:endParaRPr lang="en-US" altLang="zh-CN" sz="1800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1800" dirty="0">
                <a:solidFill>
                  <a:schemeClr val="bg1">
                    <a:lumMod val="75000"/>
                  </a:schemeClr>
                </a:solidFill>
              </a:rPr>
              <a:t>团队介绍</a:t>
            </a:r>
            <a:endParaRPr lang="en-US" altLang="zh-CN" sz="1800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1800" dirty="0" smtClean="0">
                <a:solidFill>
                  <a:schemeClr val="bg1">
                    <a:lumMod val="75000"/>
                  </a:schemeClr>
                </a:solidFill>
              </a:rPr>
              <a:t>市场概</a:t>
            </a:r>
            <a:r>
              <a:rPr lang="zh-CN" altLang="en-US" sz="1800" dirty="0">
                <a:solidFill>
                  <a:schemeClr val="bg1">
                    <a:lumMod val="75000"/>
                  </a:schemeClr>
                </a:solidFill>
              </a:rPr>
              <a:t>况</a:t>
            </a:r>
            <a:endParaRPr lang="en-US" altLang="zh-CN" sz="1800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1800" b="0" dirty="0" smtClean="0">
                <a:solidFill>
                  <a:schemeClr val="bg1">
                    <a:lumMod val="75000"/>
                  </a:schemeClr>
                </a:solidFill>
              </a:rPr>
              <a:t>行业</a:t>
            </a:r>
            <a:r>
              <a:rPr lang="zh-CN" altLang="en-US" sz="1800" dirty="0" smtClean="0">
                <a:solidFill>
                  <a:schemeClr val="bg1">
                    <a:lumMod val="75000"/>
                  </a:schemeClr>
                </a:solidFill>
              </a:rPr>
              <a:t>痛点</a:t>
            </a:r>
            <a:endParaRPr lang="en-US" altLang="zh-CN" sz="1800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1800" b="0" dirty="0" smtClean="0">
                <a:solidFill>
                  <a:schemeClr val="bg1">
                    <a:lumMod val="75000"/>
                  </a:schemeClr>
                </a:solidFill>
              </a:rPr>
              <a:t>项目介绍</a:t>
            </a:r>
            <a:endParaRPr lang="en-US" altLang="zh-CN" sz="1800" b="0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1800" b="0" dirty="0" smtClean="0">
                <a:solidFill>
                  <a:schemeClr val="bg1">
                    <a:lumMod val="75000"/>
                  </a:schemeClr>
                </a:solidFill>
              </a:rPr>
              <a:t>商业模式</a:t>
            </a:r>
            <a:endParaRPr lang="en-US" altLang="zh-CN" sz="1800" b="0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1800" dirty="0" smtClean="0">
                <a:solidFill>
                  <a:schemeClr val="bg1">
                    <a:lumMod val="75000"/>
                  </a:schemeClr>
                </a:solidFill>
              </a:rPr>
              <a:t>运营现状</a:t>
            </a:r>
            <a:endParaRPr lang="en-US" altLang="zh-CN" sz="1800" b="0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1800" dirty="0" smtClean="0">
                <a:solidFill>
                  <a:schemeClr val="bg1">
                    <a:lumMod val="75000"/>
                  </a:schemeClr>
                </a:solidFill>
              </a:rPr>
              <a:t>未来规划</a:t>
            </a:r>
            <a:endParaRPr lang="en-US" altLang="zh-CN" sz="1800" b="0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1800" b="1" dirty="0" smtClean="0">
                <a:solidFill>
                  <a:srgbClr val="FFC000"/>
                </a:solidFill>
              </a:rPr>
              <a:t>融资计划</a:t>
            </a:r>
            <a:endParaRPr lang="en-US" altLang="zh-CN" sz="1800" b="1" dirty="0" smtClean="0">
              <a:solidFill>
                <a:srgbClr val="FFC000"/>
              </a:solidFill>
            </a:endParaRPr>
          </a:p>
          <a:p>
            <a:pPr marL="0" indent="0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zh-CN" altLang="en-US" sz="1800" b="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551384" y="251937"/>
            <a:ext cx="1385123" cy="584775"/>
          </a:xfrm>
          <a:prstGeom prst="rect">
            <a:avLst/>
          </a:prstGeom>
          <a:solidFill>
            <a:schemeClr val="bg2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LOGO</a:t>
            </a:r>
            <a:endParaRPr lang="zh-CN" alt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矩形 8"/>
          <p:cNvSpPr/>
          <p:nvPr/>
        </p:nvSpPr>
        <p:spPr>
          <a:xfrm>
            <a:off x="334485" y="6453336"/>
            <a:ext cx="11450147" cy="40466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657" y="155982"/>
            <a:ext cx="1534191" cy="776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3863752" y="5833124"/>
            <a:ext cx="40254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/>
              <a:t>1500</a:t>
            </a:r>
            <a:r>
              <a:rPr lang="zh-CN" altLang="en-US" b="1" dirty="0"/>
              <a:t>万元可得华创沙棘公司</a:t>
            </a:r>
            <a:r>
              <a:rPr lang="en-US" altLang="zh-CN" b="1" dirty="0"/>
              <a:t>15%</a:t>
            </a:r>
            <a:r>
              <a:rPr lang="zh-CN" altLang="en-US" b="1" dirty="0"/>
              <a:t>股份</a:t>
            </a:r>
            <a:endParaRPr lang="en-US" altLang="zh-CN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标题 2"/>
          <p:cNvSpPr txBox="1"/>
          <p:nvPr/>
        </p:nvSpPr>
        <p:spPr>
          <a:xfrm>
            <a:off x="2207568" y="280622"/>
            <a:ext cx="9412500" cy="55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其他模块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38" name="文本占位符 2"/>
          <p:cNvSpPr txBox="1"/>
          <p:nvPr/>
        </p:nvSpPr>
        <p:spPr>
          <a:xfrm>
            <a:off x="702892" y="1190021"/>
            <a:ext cx="1261043" cy="4980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1800" b="0" dirty="0" smtClean="0">
                <a:solidFill>
                  <a:schemeClr val="bg1">
                    <a:lumMod val="75000"/>
                  </a:schemeClr>
                </a:solidFill>
              </a:rPr>
              <a:t>其他模块</a:t>
            </a:r>
            <a:endParaRPr lang="zh-CN" altLang="en-US" sz="1800" b="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551384" y="251937"/>
            <a:ext cx="1385123" cy="584775"/>
          </a:xfrm>
          <a:prstGeom prst="rect">
            <a:avLst/>
          </a:prstGeom>
          <a:solidFill>
            <a:schemeClr val="bg2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LOGO</a:t>
            </a:r>
            <a:endParaRPr lang="zh-CN" alt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矩形 6"/>
          <p:cNvSpPr/>
          <p:nvPr/>
        </p:nvSpPr>
        <p:spPr>
          <a:xfrm>
            <a:off x="334485" y="6453336"/>
            <a:ext cx="11450147" cy="40466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68" y="62313"/>
            <a:ext cx="1752668" cy="88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2800" dirty="0" smtClean="0"/>
              <a:t>                           </a:t>
            </a:r>
            <a:r>
              <a:rPr lang="zh-CN" altLang="en-US" sz="2800" dirty="0" smtClean="0">
                <a:solidFill>
                  <a:srgbClr val="FF0000"/>
                </a:solidFill>
              </a:rPr>
              <a:t>投  资   价  值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4" name="文本占位符 2"/>
          <p:cNvSpPr txBox="1"/>
          <p:nvPr/>
        </p:nvSpPr>
        <p:spPr>
          <a:xfrm>
            <a:off x="702892" y="1190021"/>
            <a:ext cx="1261043" cy="4980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1800" b="1" dirty="0">
                <a:solidFill>
                  <a:srgbClr val="FFC000"/>
                </a:solidFill>
              </a:rPr>
              <a:t>投资亮点</a:t>
            </a:r>
            <a:endParaRPr lang="en-US" altLang="zh-CN" sz="1800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1800" dirty="0" smtClean="0">
                <a:solidFill>
                  <a:schemeClr val="bg1">
                    <a:lumMod val="75000"/>
                  </a:schemeClr>
                </a:solidFill>
              </a:rPr>
              <a:t>市场概</a:t>
            </a:r>
            <a:r>
              <a:rPr lang="zh-CN" altLang="en-US" sz="1800" dirty="0">
                <a:solidFill>
                  <a:schemeClr val="bg1">
                    <a:lumMod val="75000"/>
                  </a:schemeClr>
                </a:solidFill>
              </a:rPr>
              <a:t>况</a:t>
            </a:r>
            <a:endParaRPr lang="en-US" altLang="zh-CN" sz="1800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1800" b="0" dirty="0" smtClean="0">
                <a:solidFill>
                  <a:schemeClr val="bg1">
                    <a:lumMod val="75000"/>
                  </a:schemeClr>
                </a:solidFill>
              </a:rPr>
              <a:t>行业</a:t>
            </a:r>
            <a:r>
              <a:rPr lang="zh-CN" altLang="en-US" sz="1800" dirty="0" smtClean="0">
                <a:solidFill>
                  <a:schemeClr val="bg1">
                    <a:lumMod val="75000"/>
                  </a:schemeClr>
                </a:solidFill>
              </a:rPr>
              <a:t>痛点</a:t>
            </a:r>
            <a:endParaRPr lang="en-US" altLang="zh-CN" sz="1800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1800" b="0" dirty="0" smtClean="0">
                <a:solidFill>
                  <a:schemeClr val="bg1">
                    <a:lumMod val="75000"/>
                  </a:schemeClr>
                </a:solidFill>
              </a:rPr>
              <a:t>项目介绍</a:t>
            </a:r>
            <a:endParaRPr lang="en-US" altLang="zh-CN" sz="1800" b="0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1800" b="0" dirty="0" smtClean="0">
                <a:solidFill>
                  <a:schemeClr val="bg1">
                    <a:lumMod val="75000"/>
                  </a:schemeClr>
                </a:solidFill>
              </a:rPr>
              <a:t>商业模式</a:t>
            </a:r>
            <a:endParaRPr lang="en-US" altLang="zh-CN" sz="1800" b="0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1800" dirty="0" smtClean="0">
                <a:solidFill>
                  <a:schemeClr val="bg1">
                    <a:lumMod val="75000"/>
                  </a:schemeClr>
                </a:solidFill>
              </a:rPr>
              <a:t>运营现状</a:t>
            </a:r>
            <a:endParaRPr lang="en-US" altLang="zh-CN" sz="1800" b="0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1800" dirty="0" smtClean="0">
                <a:solidFill>
                  <a:schemeClr val="bg1">
                    <a:lumMod val="75000"/>
                  </a:schemeClr>
                </a:solidFill>
              </a:rPr>
              <a:t>未来规划</a:t>
            </a:r>
            <a:endParaRPr lang="en-US" altLang="zh-CN" sz="1800" b="0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1800" b="0" dirty="0" smtClean="0">
                <a:solidFill>
                  <a:schemeClr val="bg1">
                    <a:lumMod val="75000"/>
                  </a:schemeClr>
                </a:solidFill>
              </a:rPr>
              <a:t>融资计划</a:t>
            </a:r>
            <a:endParaRPr lang="en-US" altLang="zh-CN" sz="1800" b="0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zh-CN" altLang="en-US" sz="1800" b="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2124635" y="1132764"/>
            <a:ext cx="9412500" cy="5186149"/>
          </a:xfrm>
          <a:prstGeom prst="rect">
            <a:avLst/>
          </a:prstGeom>
        </p:spPr>
        <p:txBody>
          <a:bodyPr wrap="square" anchor="t">
            <a:noAutofit/>
          </a:bodyPr>
          <a:lstStyle/>
          <a:p>
            <a:pPr>
              <a:lnSpc>
                <a:spcPct val="125000"/>
              </a:lnSpc>
              <a:spcAft>
                <a:spcPts val="600"/>
              </a:spcAft>
            </a:pPr>
            <a:endParaRPr lang="en-US" altLang="zh-CN" sz="1400" dirty="0" smtClean="0">
              <a:latin typeface="+mn-ea"/>
            </a:endParaRP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n"/>
            </a:pPr>
            <a:endParaRPr lang="en-US" altLang="zh-CN" sz="1600" b="1" dirty="0" smtClean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25" name="MH_Other_1"/>
          <p:cNvSpPr/>
          <p:nvPr>
            <p:custDataLst>
              <p:tags r:id="rId1"/>
            </p:custDataLst>
          </p:nvPr>
        </p:nvSpPr>
        <p:spPr bwMode="auto">
          <a:xfrm>
            <a:off x="3641287" y="2164717"/>
            <a:ext cx="2289528" cy="961927"/>
          </a:xfrm>
          <a:custGeom>
            <a:avLst/>
            <a:gdLst>
              <a:gd name="T0" fmla="*/ 1704 w 1705"/>
              <a:gd name="T1" fmla="*/ 0 h 745"/>
              <a:gd name="T2" fmla="*/ 744 w 1705"/>
              <a:gd name="T3" fmla="*/ 0 h 745"/>
              <a:gd name="T4" fmla="*/ 0 w 1705"/>
              <a:gd name="T5" fmla="*/ 744 h 7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705" h="745">
                <a:moveTo>
                  <a:pt x="1704" y="0"/>
                </a:moveTo>
                <a:lnTo>
                  <a:pt x="744" y="0"/>
                </a:lnTo>
                <a:lnTo>
                  <a:pt x="0" y="744"/>
                </a:lnTo>
              </a:path>
            </a:pathLst>
          </a:custGeom>
          <a:noFill/>
          <a:ln w="1270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zh-CN" altLang="en-US" sz="1400" kern="0" dirty="0">
              <a:solidFill>
                <a:sysClr val="windowText" lastClr="000000"/>
              </a:solidFill>
            </a:endParaRPr>
          </a:p>
        </p:txBody>
      </p:sp>
      <p:sp>
        <p:nvSpPr>
          <p:cNvPr id="26" name="MH_Other_2"/>
          <p:cNvSpPr/>
          <p:nvPr>
            <p:custDataLst>
              <p:tags r:id="rId2"/>
            </p:custDataLst>
          </p:nvPr>
        </p:nvSpPr>
        <p:spPr bwMode="auto">
          <a:xfrm>
            <a:off x="3535559" y="4550230"/>
            <a:ext cx="2311300" cy="1084030"/>
          </a:xfrm>
          <a:custGeom>
            <a:avLst/>
            <a:gdLst>
              <a:gd name="T0" fmla="*/ 1704 w 1705"/>
              <a:gd name="T1" fmla="*/ 744 h 745"/>
              <a:gd name="T2" fmla="*/ 744 w 1705"/>
              <a:gd name="T3" fmla="*/ 744 h 745"/>
              <a:gd name="T4" fmla="*/ 0 w 1705"/>
              <a:gd name="T5" fmla="*/ 0 h 7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705" h="745">
                <a:moveTo>
                  <a:pt x="1704" y="744"/>
                </a:moveTo>
                <a:lnTo>
                  <a:pt x="744" y="744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zh-CN" altLang="en-US" sz="1400" kern="0" dirty="0">
              <a:solidFill>
                <a:sysClr val="windowText" lastClr="000000"/>
              </a:solidFill>
            </a:endParaRPr>
          </a:p>
        </p:txBody>
      </p:sp>
      <p:sp>
        <p:nvSpPr>
          <p:cNvPr id="27" name="MH_SubTitle_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272031" y="1920218"/>
            <a:ext cx="4296386" cy="398300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chemeClr val="accent1"/>
            </a:solidFill>
            <a:prstDash val="solid"/>
          </a:ln>
          <a:effectLst/>
          <a:sp3d prstMaterial="metal">
            <a:bevelT w="38100" h="57150" prst="angle"/>
          </a:sp3d>
        </p:spPr>
        <p:txBody>
          <a:bodyPr wrap="square" anchor="ctr">
            <a:noAutofit/>
          </a:bodyPr>
          <a:lstStyle/>
          <a:p>
            <a:pPr>
              <a:defRPr/>
            </a:pPr>
            <a:r>
              <a:rPr lang="zh-CN" altLang="en-US" sz="2400" b="1" kern="0" dirty="0" smtClean="0">
                <a:solidFill>
                  <a:srgbClr val="2E2A2A"/>
                </a:solidFill>
              </a:rPr>
              <a:t>沙棘种植  深加工  农林科研</a:t>
            </a:r>
            <a:endParaRPr lang="en-US" altLang="ko-KR" sz="2400" b="1" kern="0" dirty="0">
              <a:solidFill>
                <a:srgbClr val="2E2A2A"/>
              </a:solidFill>
            </a:endParaRPr>
          </a:p>
        </p:txBody>
      </p:sp>
      <p:sp>
        <p:nvSpPr>
          <p:cNvPr id="28" name="MH_SubTitle_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272031" y="2842958"/>
            <a:ext cx="4307271" cy="398300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chemeClr val="accent1"/>
            </a:solidFill>
            <a:prstDash val="solid"/>
          </a:ln>
          <a:effectLst/>
          <a:sp3d prstMaterial="metal">
            <a:bevelT w="38100" h="57150" prst="angle"/>
          </a:sp3d>
        </p:spPr>
        <p:txBody>
          <a:bodyPr wrap="square" anchor="ctr">
            <a:noAutofit/>
          </a:bodyPr>
          <a:lstStyle/>
          <a:p>
            <a:pPr>
              <a:defRPr/>
            </a:pPr>
            <a:r>
              <a:rPr lang="zh-CN" altLang="en-US" sz="2400" b="1" kern="0" dirty="0" smtClean="0">
                <a:solidFill>
                  <a:srgbClr val="2E2A2A"/>
                </a:solidFill>
              </a:rPr>
              <a:t>大健康</a:t>
            </a:r>
            <a:r>
              <a:rPr lang="en-US" altLang="zh-CN" sz="2400" b="1" kern="0" dirty="0" smtClean="0">
                <a:solidFill>
                  <a:srgbClr val="2E2A2A"/>
                </a:solidFill>
              </a:rPr>
              <a:t>+</a:t>
            </a:r>
            <a:r>
              <a:rPr lang="zh-CN" altLang="en-US" sz="2400" b="1" kern="0" dirty="0" smtClean="0">
                <a:solidFill>
                  <a:srgbClr val="2E2A2A"/>
                </a:solidFill>
              </a:rPr>
              <a:t>大生态</a:t>
            </a:r>
            <a:endParaRPr lang="en-US" altLang="ko-KR" sz="2400" b="1" kern="0" dirty="0">
              <a:solidFill>
                <a:srgbClr val="2E2A2A"/>
              </a:solidFill>
            </a:endParaRPr>
          </a:p>
        </p:txBody>
      </p:sp>
      <p:sp>
        <p:nvSpPr>
          <p:cNvPr id="29" name="MH_SubTitle_3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304054" y="3680105"/>
            <a:ext cx="4318157" cy="398300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chemeClr val="accent1"/>
            </a:solidFill>
            <a:prstDash val="solid"/>
          </a:ln>
          <a:effectLst/>
          <a:sp3d prstMaterial="metal">
            <a:bevelT w="38100" h="57150" prst="angle"/>
          </a:sp3d>
        </p:spPr>
        <p:txBody>
          <a:bodyPr wrap="square" anchor="ctr">
            <a:normAutofit fontScale="92500" lnSpcReduction="10000"/>
          </a:bodyPr>
          <a:lstStyle/>
          <a:p>
            <a:pPr>
              <a:defRPr/>
            </a:pPr>
            <a:r>
              <a:rPr lang="zh-CN" altLang="en-US" sz="1400" b="1" kern="0" dirty="0" smtClean="0">
                <a:solidFill>
                  <a:srgbClr val="2E2A2A"/>
                </a:solidFill>
              </a:rPr>
              <a:t> </a:t>
            </a:r>
            <a:r>
              <a:rPr lang="zh-CN" altLang="en-US" sz="2400" b="1" kern="0" dirty="0" smtClean="0">
                <a:solidFill>
                  <a:srgbClr val="2E2A2A"/>
                </a:solidFill>
              </a:rPr>
              <a:t>政府重点扶持产业</a:t>
            </a:r>
            <a:endParaRPr lang="en-US" altLang="ko-KR" sz="2400" kern="0" dirty="0">
              <a:solidFill>
                <a:srgbClr val="2E2A2A"/>
              </a:solidFill>
            </a:endParaRPr>
          </a:p>
        </p:txBody>
      </p:sp>
      <p:sp>
        <p:nvSpPr>
          <p:cNvPr id="30" name="MH_SubTitle_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304054" y="4535315"/>
            <a:ext cx="4329043" cy="398300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chemeClr val="accent1"/>
            </a:solidFill>
            <a:prstDash val="solid"/>
          </a:ln>
          <a:effectLst/>
          <a:sp3d prstMaterial="metal">
            <a:bevelT w="38100" h="57150" prst="angle"/>
          </a:sp3d>
        </p:spPr>
        <p:txBody>
          <a:bodyPr wrap="square" anchor="ctr">
            <a:noAutofit/>
          </a:bodyPr>
          <a:lstStyle/>
          <a:p>
            <a:pPr>
              <a:defRPr/>
            </a:pPr>
            <a:r>
              <a:rPr lang="zh-CN" altLang="en-US" sz="2400" b="1" kern="0" dirty="0" smtClean="0">
                <a:solidFill>
                  <a:srgbClr val="2E2A2A"/>
                </a:solidFill>
              </a:rPr>
              <a:t>没有土地成本压力</a:t>
            </a:r>
            <a:endParaRPr lang="en-US" altLang="ko-KR" sz="2400" b="1" kern="0" dirty="0">
              <a:solidFill>
                <a:srgbClr val="2E2A2A"/>
              </a:solidFill>
            </a:endParaRPr>
          </a:p>
        </p:txBody>
      </p:sp>
      <p:sp>
        <p:nvSpPr>
          <p:cNvPr id="31" name="MH_SubTitle_5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356944" y="5442248"/>
            <a:ext cx="4339929" cy="398300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chemeClr val="accent1"/>
            </a:solidFill>
            <a:prstDash val="solid"/>
          </a:ln>
          <a:effectLst/>
          <a:sp3d prstMaterial="metal">
            <a:bevelT w="38100" h="57150" prst="angle"/>
          </a:sp3d>
        </p:spPr>
        <p:txBody>
          <a:bodyPr wrap="square" anchor="ctr">
            <a:noAutofit/>
          </a:bodyPr>
          <a:lstStyle/>
          <a:p>
            <a:pPr>
              <a:defRPr/>
            </a:pPr>
            <a:r>
              <a:rPr lang="zh-CN" altLang="en-US" sz="2400" b="1" kern="0" dirty="0" smtClean="0">
                <a:solidFill>
                  <a:srgbClr val="2E2A2A"/>
                </a:solidFill>
              </a:rPr>
              <a:t>林下经济草苁蓉培养成功</a:t>
            </a:r>
            <a:endParaRPr lang="en-US" altLang="ko-KR" sz="2400" b="1" kern="0" dirty="0">
              <a:solidFill>
                <a:srgbClr val="2E2A2A"/>
              </a:solidFill>
            </a:endParaRPr>
          </a:p>
        </p:txBody>
      </p:sp>
      <p:sp>
        <p:nvSpPr>
          <p:cNvPr id="32" name="MH_Other_3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H="1">
            <a:off x="4140860" y="3893634"/>
            <a:ext cx="1131171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zh-CN" altLang="en-US" sz="1400" kern="0" dirty="0">
              <a:solidFill>
                <a:sysClr val="windowText" lastClr="000000"/>
              </a:solidFill>
            </a:endParaRPr>
          </a:p>
        </p:txBody>
      </p:sp>
      <p:sp>
        <p:nvSpPr>
          <p:cNvPr id="33" name="MH_Other_4"/>
          <p:cNvSpPr/>
          <p:nvPr>
            <p:custDataLst>
              <p:tags r:id="rId9"/>
            </p:custDataLst>
          </p:nvPr>
        </p:nvSpPr>
        <p:spPr bwMode="auto">
          <a:xfrm rot="1267204">
            <a:off x="5268899" y="2145012"/>
            <a:ext cx="165475" cy="124105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rgbClr val="FFFFFF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sz="1400" kern="0" dirty="0">
              <a:solidFill>
                <a:sysClr val="window" lastClr="FFFFFF"/>
              </a:solidFill>
            </a:endParaRPr>
          </a:p>
        </p:txBody>
      </p:sp>
      <p:sp>
        <p:nvSpPr>
          <p:cNvPr id="34" name="MH_Other_5"/>
          <p:cNvSpPr/>
          <p:nvPr>
            <p:custDataLst>
              <p:tags r:id="rId10"/>
            </p:custDataLst>
          </p:nvPr>
        </p:nvSpPr>
        <p:spPr bwMode="auto">
          <a:xfrm rot="1267204" flipH="1" flipV="1">
            <a:off x="5272230" y="3134944"/>
            <a:ext cx="63648" cy="94303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rgbClr val="FFFFFF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sz="1400" kern="0" dirty="0">
              <a:solidFill>
                <a:sysClr val="window" lastClr="FFFFFF"/>
              </a:solidFill>
            </a:endParaRPr>
          </a:p>
        </p:txBody>
      </p:sp>
      <p:sp>
        <p:nvSpPr>
          <p:cNvPr id="35" name="MH_Other_6"/>
          <p:cNvSpPr/>
          <p:nvPr>
            <p:custDataLst>
              <p:tags r:id="rId11"/>
            </p:custDataLst>
          </p:nvPr>
        </p:nvSpPr>
        <p:spPr bwMode="auto">
          <a:xfrm rot="1267204">
            <a:off x="5267484" y="3811513"/>
            <a:ext cx="165475" cy="124105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rgbClr val="FFFFFF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sz="1400" kern="0" dirty="0">
              <a:solidFill>
                <a:sysClr val="window" lastClr="FFFFFF"/>
              </a:solidFill>
            </a:endParaRPr>
          </a:p>
        </p:txBody>
      </p:sp>
      <p:sp>
        <p:nvSpPr>
          <p:cNvPr id="36" name="MH_Other_7"/>
          <p:cNvSpPr/>
          <p:nvPr>
            <p:custDataLst>
              <p:tags r:id="rId12"/>
            </p:custDataLst>
          </p:nvPr>
        </p:nvSpPr>
        <p:spPr bwMode="auto">
          <a:xfrm rot="1267204">
            <a:off x="5268900" y="4685904"/>
            <a:ext cx="165475" cy="124105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rgbClr val="FFFFFF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sz="1400" kern="0" dirty="0">
              <a:solidFill>
                <a:sysClr val="window" lastClr="FFFFFF"/>
              </a:solidFill>
            </a:endParaRPr>
          </a:p>
        </p:txBody>
      </p:sp>
      <p:sp>
        <p:nvSpPr>
          <p:cNvPr id="37" name="MH_Other_8"/>
          <p:cNvSpPr/>
          <p:nvPr>
            <p:custDataLst>
              <p:tags r:id="rId13"/>
            </p:custDataLst>
          </p:nvPr>
        </p:nvSpPr>
        <p:spPr bwMode="auto">
          <a:xfrm rot="1267204">
            <a:off x="5288833" y="5570743"/>
            <a:ext cx="165475" cy="124105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rgbClr val="FFFFFF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sz="1400" kern="0" dirty="0">
              <a:solidFill>
                <a:sysClr val="window" lastClr="FFFFFF"/>
              </a:solidFill>
            </a:endParaRPr>
          </a:p>
        </p:txBody>
      </p:sp>
      <p:sp>
        <p:nvSpPr>
          <p:cNvPr id="38" name="MH_Other_9"/>
          <p:cNvSpPr/>
          <p:nvPr>
            <p:custDataLst>
              <p:tags r:id="rId14"/>
            </p:custDataLst>
          </p:nvPr>
        </p:nvSpPr>
        <p:spPr>
          <a:xfrm>
            <a:off x="4081655" y="4288248"/>
            <a:ext cx="1222399" cy="459710"/>
          </a:xfrm>
          <a:custGeom>
            <a:avLst/>
            <a:gdLst>
              <a:gd name="connsiteX0" fmla="*/ 1117599 w 1117599"/>
              <a:gd name="connsiteY0" fmla="*/ 618066 h 618066"/>
              <a:gd name="connsiteX1" fmla="*/ 618066 w 1117599"/>
              <a:gd name="connsiteY1" fmla="*/ 618066 h 618066"/>
              <a:gd name="connsiteX2" fmla="*/ 0 w 1117599"/>
              <a:gd name="connsiteY2" fmla="*/ 0 h 618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17599" h="618066">
                <a:moveTo>
                  <a:pt x="1117599" y="618066"/>
                </a:moveTo>
                <a:lnTo>
                  <a:pt x="618066" y="618066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400" kern="0">
              <a:solidFill>
                <a:sysClr val="windowText" lastClr="000000"/>
              </a:solidFill>
            </a:endParaRPr>
          </a:p>
        </p:txBody>
      </p:sp>
      <p:sp>
        <p:nvSpPr>
          <p:cNvPr id="39" name="MH_Other_10"/>
          <p:cNvSpPr/>
          <p:nvPr>
            <p:custDataLst>
              <p:tags r:id="rId15"/>
            </p:custDataLst>
          </p:nvPr>
        </p:nvSpPr>
        <p:spPr>
          <a:xfrm>
            <a:off x="4180887" y="3093495"/>
            <a:ext cx="1233284" cy="441384"/>
          </a:xfrm>
          <a:custGeom>
            <a:avLst/>
            <a:gdLst>
              <a:gd name="connsiteX0" fmla="*/ 1032933 w 1032933"/>
              <a:gd name="connsiteY0" fmla="*/ 0 h 533400"/>
              <a:gd name="connsiteX1" fmla="*/ 533400 w 1032933"/>
              <a:gd name="connsiteY1" fmla="*/ 0 h 533400"/>
              <a:gd name="connsiteX2" fmla="*/ 0 w 1032933"/>
              <a:gd name="connsiteY2" fmla="*/ 53340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32933" h="533400">
                <a:moveTo>
                  <a:pt x="1032933" y="0"/>
                </a:moveTo>
                <a:lnTo>
                  <a:pt x="533400" y="0"/>
                </a:lnTo>
                <a:lnTo>
                  <a:pt x="0" y="533400"/>
                </a:lnTo>
              </a:path>
            </a:pathLst>
          </a:custGeom>
          <a:noFill/>
          <a:ln w="1270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400" kern="0">
              <a:solidFill>
                <a:sysClr val="windowText" lastClr="000000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2394324" y="3601247"/>
            <a:ext cx="1826142" cy="584775"/>
          </a:xfrm>
          <a:prstGeom prst="rect">
            <a:avLst/>
          </a:prstGeom>
          <a:solidFill>
            <a:schemeClr val="bg2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华创沙棘</a:t>
            </a:r>
            <a:endParaRPr lang="zh-CN" alt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551384" y="251937"/>
            <a:ext cx="1385123" cy="584775"/>
          </a:xfrm>
          <a:prstGeom prst="rect">
            <a:avLst/>
          </a:prstGeom>
          <a:solidFill>
            <a:schemeClr val="bg2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LOGO</a:t>
            </a:r>
            <a:endParaRPr lang="zh-CN" alt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334485" y="6453336"/>
            <a:ext cx="11450147" cy="40466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85" y="251937"/>
            <a:ext cx="1419503" cy="772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</a:rPr>
              <a:t>                            行  业  价  值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499098" y="2132856"/>
            <a:ext cx="890490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/>
              <a:t>       </a:t>
            </a:r>
            <a:r>
              <a:rPr lang="zh-CN" altLang="zh-CN" sz="3200" dirty="0" smtClean="0"/>
              <a:t>近几年</a:t>
            </a:r>
            <a:r>
              <a:rPr lang="zh-CN" altLang="zh-CN" sz="3200" dirty="0"/>
              <a:t>中国健康行业得到了良好的发展。据数据显示，</a:t>
            </a:r>
            <a:r>
              <a:rPr lang="en-US" altLang="zh-CN" sz="3200" dirty="0"/>
              <a:t>2012-2016</a:t>
            </a:r>
            <a:r>
              <a:rPr lang="zh-CN" altLang="zh-CN" sz="3200" dirty="0"/>
              <a:t>年我国健康食品行业产值规模</a:t>
            </a:r>
            <a:r>
              <a:rPr lang="en-US" altLang="zh-CN" sz="3200" dirty="0"/>
              <a:t> 5</a:t>
            </a:r>
            <a:r>
              <a:rPr lang="zh-CN" altLang="zh-CN" sz="3200" dirty="0"/>
              <a:t>年</a:t>
            </a:r>
            <a:r>
              <a:rPr lang="en-US" altLang="zh-CN" sz="3200" dirty="0"/>
              <a:t>CAGR</a:t>
            </a:r>
            <a:r>
              <a:rPr lang="zh-CN" altLang="zh-CN" sz="3200" dirty="0"/>
              <a:t>为</a:t>
            </a:r>
            <a:r>
              <a:rPr lang="en-US" altLang="zh-CN" sz="3200" dirty="0"/>
              <a:t> 22.6%</a:t>
            </a:r>
            <a:r>
              <a:rPr lang="zh-CN" altLang="zh-CN" sz="3200" dirty="0"/>
              <a:t>，</a:t>
            </a:r>
            <a:r>
              <a:rPr lang="en-US" altLang="zh-CN" sz="3200" dirty="0"/>
              <a:t>2016 </a:t>
            </a:r>
            <a:r>
              <a:rPr lang="zh-CN" altLang="zh-CN" sz="3200" dirty="0"/>
              <a:t>年产值达到</a:t>
            </a:r>
            <a:r>
              <a:rPr lang="en-US" altLang="zh-CN" sz="3200" dirty="0"/>
              <a:t> 2621.1</a:t>
            </a:r>
            <a:r>
              <a:rPr lang="zh-CN" altLang="zh-CN" sz="3200" dirty="0"/>
              <a:t>亿元，约为</a:t>
            </a:r>
            <a:r>
              <a:rPr lang="en-US" altLang="zh-CN" sz="3200" dirty="0"/>
              <a:t> 2009</a:t>
            </a:r>
            <a:r>
              <a:rPr lang="zh-CN" altLang="zh-CN" sz="3200" dirty="0"/>
              <a:t>年的</a:t>
            </a:r>
            <a:r>
              <a:rPr lang="en-US" altLang="zh-CN" sz="3200" dirty="0"/>
              <a:t>6</a:t>
            </a:r>
            <a:r>
              <a:rPr lang="zh-CN" altLang="zh-CN" sz="3200" dirty="0"/>
              <a:t>倍，增长非常迅猛。预计未来几年我国营养健康食品行业销售收入仍将保持增长态势，</a:t>
            </a:r>
            <a:r>
              <a:rPr lang="en-US" altLang="zh-CN" sz="3200" dirty="0"/>
              <a:t>2020</a:t>
            </a:r>
            <a:r>
              <a:rPr lang="zh-CN" altLang="zh-CN" sz="3200" dirty="0"/>
              <a:t>年产值或将达到</a:t>
            </a:r>
            <a:r>
              <a:rPr lang="en-US" altLang="zh-CN" sz="3200" dirty="0"/>
              <a:t>4840</a:t>
            </a:r>
            <a:r>
              <a:rPr lang="zh-CN" altLang="zh-CN" sz="3200" dirty="0"/>
              <a:t>亿元。</a:t>
            </a:r>
          </a:p>
          <a:p>
            <a:endParaRPr lang="zh-CN" altLang="en-US" sz="3200" dirty="0" smtClean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2" name="文本占位符 2"/>
          <p:cNvSpPr txBox="1"/>
          <p:nvPr/>
        </p:nvSpPr>
        <p:spPr>
          <a:xfrm>
            <a:off x="702892" y="1190021"/>
            <a:ext cx="1261043" cy="4980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1800" dirty="0">
                <a:solidFill>
                  <a:schemeClr val="bg1">
                    <a:lumMod val="75000"/>
                  </a:schemeClr>
                </a:solidFill>
              </a:rPr>
              <a:t>投资亮点</a:t>
            </a:r>
            <a:endParaRPr lang="en-US" altLang="zh-CN" sz="1800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1800" b="1" dirty="0" smtClean="0">
                <a:solidFill>
                  <a:srgbClr val="FFC000"/>
                </a:solidFill>
              </a:rPr>
              <a:t>市场概</a:t>
            </a:r>
            <a:r>
              <a:rPr lang="zh-CN" altLang="en-US" sz="1800" b="1" dirty="0">
                <a:solidFill>
                  <a:srgbClr val="FFC000"/>
                </a:solidFill>
              </a:rPr>
              <a:t>况</a:t>
            </a:r>
            <a:endParaRPr lang="en-US" altLang="zh-CN" sz="1800" b="1" dirty="0">
              <a:solidFill>
                <a:srgbClr val="FFC000"/>
              </a:solidFill>
            </a:endParaRPr>
          </a:p>
          <a:p>
            <a:pPr marL="0" indent="0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1800" b="0" dirty="0" smtClean="0">
                <a:solidFill>
                  <a:schemeClr val="bg1">
                    <a:lumMod val="75000"/>
                  </a:schemeClr>
                </a:solidFill>
              </a:rPr>
              <a:t>行业</a:t>
            </a:r>
            <a:r>
              <a:rPr lang="zh-CN" altLang="en-US" sz="1800" dirty="0" smtClean="0">
                <a:solidFill>
                  <a:schemeClr val="bg1">
                    <a:lumMod val="75000"/>
                  </a:schemeClr>
                </a:solidFill>
              </a:rPr>
              <a:t>痛点</a:t>
            </a:r>
            <a:endParaRPr lang="en-US" altLang="zh-CN" sz="1800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1800" b="0" dirty="0" smtClean="0">
                <a:solidFill>
                  <a:schemeClr val="bg1">
                    <a:lumMod val="75000"/>
                  </a:schemeClr>
                </a:solidFill>
              </a:rPr>
              <a:t>项目介绍</a:t>
            </a:r>
            <a:endParaRPr lang="en-US" altLang="zh-CN" sz="1800" b="0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1800" b="0" dirty="0" smtClean="0">
                <a:solidFill>
                  <a:schemeClr val="bg1">
                    <a:lumMod val="75000"/>
                  </a:schemeClr>
                </a:solidFill>
              </a:rPr>
              <a:t>商业模式</a:t>
            </a:r>
            <a:endParaRPr lang="en-US" altLang="zh-CN" sz="1800" b="0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1800" dirty="0" smtClean="0">
                <a:solidFill>
                  <a:schemeClr val="bg1">
                    <a:lumMod val="75000"/>
                  </a:schemeClr>
                </a:solidFill>
              </a:rPr>
              <a:t>运营现状</a:t>
            </a:r>
            <a:endParaRPr lang="en-US" altLang="zh-CN" sz="1800" b="0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1800" dirty="0" smtClean="0">
                <a:solidFill>
                  <a:schemeClr val="bg1">
                    <a:lumMod val="75000"/>
                  </a:schemeClr>
                </a:solidFill>
              </a:rPr>
              <a:t>未来规划</a:t>
            </a:r>
            <a:endParaRPr lang="en-US" altLang="zh-CN" sz="1800" b="0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1800" b="0" dirty="0" smtClean="0">
                <a:solidFill>
                  <a:schemeClr val="bg1">
                    <a:lumMod val="75000"/>
                  </a:schemeClr>
                </a:solidFill>
              </a:rPr>
              <a:t>融资计划</a:t>
            </a:r>
            <a:endParaRPr lang="en-US" altLang="zh-CN" sz="1800" b="0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zh-CN" altLang="en-US" sz="1800" b="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151580" y="251937"/>
            <a:ext cx="184730" cy="584775"/>
          </a:xfrm>
          <a:prstGeom prst="rect">
            <a:avLst/>
          </a:prstGeom>
          <a:solidFill>
            <a:schemeClr val="bg2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endParaRPr lang="zh-CN" alt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矩形 6"/>
          <p:cNvSpPr/>
          <p:nvPr/>
        </p:nvSpPr>
        <p:spPr>
          <a:xfrm>
            <a:off x="334485" y="6453336"/>
            <a:ext cx="11450147" cy="40466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98" y="0"/>
            <a:ext cx="1892363" cy="958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775520" y="268941"/>
            <a:ext cx="9761615" cy="556090"/>
          </a:xfrm>
        </p:spPr>
        <p:txBody>
          <a:bodyPr>
            <a:normAutofit/>
          </a:bodyPr>
          <a:lstStyle/>
          <a:p>
            <a:r>
              <a:rPr lang="en-US" altLang="zh-CN" sz="3200" dirty="0" smtClean="0"/>
              <a:t>                             </a:t>
            </a:r>
            <a:r>
              <a:rPr lang="zh-CN" altLang="zh-CN" sz="3200" dirty="0" smtClean="0">
                <a:solidFill>
                  <a:srgbClr val="FF0000"/>
                </a:solidFill>
              </a:rPr>
              <a:t>沙</a:t>
            </a:r>
            <a:r>
              <a:rPr lang="en-US" altLang="zh-CN" sz="3200" dirty="0" smtClean="0">
                <a:solidFill>
                  <a:srgbClr val="FF0000"/>
                </a:solidFill>
              </a:rPr>
              <a:t>  </a:t>
            </a:r>
            <a:r>
              <a:rPr lang="zh-CN" altLang="zh-CN" sz="3200" dirty="0" smtClean="0">
                <a:solidFill>
                  <a:srgbClr val="FF0000"/>
                </a:solidFill>
              </a:rPr>
              <a:t>棘</a:t>
            </a:r>
            <a:r>
              <a:rPr lang="en-US" altLang="zh-CN" sz="3200" dirty="0" smtClean="0">
                <a:solidFill>
                  <a:srgbClr val="FF0000"/>
                </a:solidFill>
              </a:rPr>
              <a:t>  </a:t>
            </a:r>
            <a:r>
              <a:rPr lang="zh-CN" altLang="zh-CN" sz="3200" dirty="0" smtClean="0">
                <a:solidFill>
                  <a:srgbClr val="FF0000"/>
                </a:solidFill>
              </a:rPr>
              <a:t>用</a:t>
            </a:r>
            <a:r>
              <a:rPr lang="en-US" altLang="zh-CN" sz="3200" dirty="0" smtClean="0">
                <a:solidFill>
                  <a:srgbClr val="FF0000"/>
                </a:solidFill>
              </a:rPr>
              <a:t>  </a:t>
            </a:r>
            <a:r>
              <a:rPr lang="zh-CN" altLang="zh-CN" sz="3200" dirty="0" smtClean="0">
                <a:solidFill>
                  <a:srgbClr val="FF0000"/>
                </a:solidFill>
              </a:rPr>
              <a:t>途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39" name="灯片编号占位符 1"/>
          <p:cNvSpPr>
            <a:spLocks noGrp="1"/>
          </p:cNvSpPr>
          <p:nvPr>
            <p:ph type="sldNum" sz="quarter" idx="10"/>
          </p:nvPr>
        </p:nvSpPr>
        <p:spPr>
          <a:xfrm>
            <a:off x="9614646" y="6275460"/>
            <a:ext cx="2290482" cy="189966"/>
          </a:xfrm>
        </p:spPr>
        <p:txBody>
          <a:bodyPr/>
          <a:lstStyle/>
          <a:p>
            <a:fld id="{7CA0A638-F140-42E1-8BE9-92215B0873E2}" type="slidenum">
              <a:rPr lang="zh-CN" altLang="en-US" smtClean="0"/>
              <a:t>4</a:t>
            </a:fld>
            <a:endParaRPr lang="zh-CN" altLang="en-US" dirty="0"/>
          </a:p>
        </p:txBody>
      </p:sp>
      <p:sp>
        <p:nvSpPr>
          <p:cNvPr id="23" name="文本占位符 2"/>
          <p:cNvSpPr txBox="1"/>
          <p:nvPr/>
        </p:nvSpPr>
        <p:spPr>
          <a:xfrm>
            <a:off x="702892" y="1190021"/>
            <a:ext cx="1261043" cy="4980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1800" dirty="0">
                <a:solidFill>
                  <a:schemeClr val="bg1">
                    <a:lumMod val="75000"/>
                  </a:schemeClr>
                </a:solidFill>
              </a:rPr>
              <a:t>投资亮点</a:t>
            </a:r>
            <a:endParaRPr lang="en-US" altLang="zh-CN" sz="1800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1800" b="1" dirty="0" smtClean="0">
                <a:solidFill>
                  <a:srgbClr val="FFC000"/>
                </a:solidFill>
              </a:rPr>
              <a:t>市场概</a:t>
            </a:r>
            <a:r>
              <a:rPr lang="zh-CN" altLang="en-US" sz="1800" b="1" dirty="0">
                <a:solidFill>
                  <a:srgbClr val="FFC000"/>
                </a:solidFill>
              </a:rPr>
              <a:t>况</a:t>
            </a:r>
            <a:endParaRPr lang="en-US" altLang="zh-CN" sz="1800" b="1" dirty="0">
              <a:solidFill>
                <a:srgbClr val="FFC000"/>
              </a:solidFill>
            </a:endParaRPr>
          </a:p>
          <a:p>
            <a:pPr marL="0" indent="0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1800" b="0" dirty="0" smtClean="0">
                <a:solidFill>
                  <a:schemeClr val="bg1">
                    <a:lumMod val="75000"/>
                  </a:schemeClr>
                </a:solidFill>
              </a:rPr>
              <a:t>行业</a:t>
            </a:r>
            <a:r>
              <a:rPr lang="zh-CN" altLang="en-US" sz="1800" dirty="0" smtClean="0">
                <a:solidFill>
                  <a:schemeClr val="bg1">
                    <a:lumMod val="75000"/>
                  </a:schemeClr>
                </a:solidFill>
              </a:rPr>
              <a:t>痛点</a:t>
            </a:r>
            <a:endParaRPr lang="en-US" altLang="zh-CN" sz="1800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1800" b="0" dirty="0" smtClean="0">
                <a:solidFill>
                  <a:schemeClr val="bg1">
                    <a:lumMod val="75000"/>
                  </a:schemeClr>
                </a:solidFill>
              </a:rPr>
              <a:t>项目介绍</a:t>
            </a:r>
            <a:endParaRPr lang="en-US" altLang="zh-CN" sz="1800" b="0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1800" b="0" dirty="0" smtClean="0">
                <a:solidFill>
                  <a:schemeClr val="bg1">
                    <a:lumMod val="75000"/>
                  </a:schemeClr>
                </a:solidFill>
              </a:rPr>
              <a:t>商业模式</a:t>
            </a:r>
            <a:endParaRPr lang="en-US" altLang="zh-CN" sz="1800" b="0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1800" dirty="0" smtClean="0">
                <a:solidFill>
                  <a:schemeClr val="bg1">
                    <a:lumMod val="75000"/>
                  </a:schemeClr>
                </a:solidFill>
              </a:rPr>
              <a:t>运营现状</a:t>
            </a:r>
            <a:endParaRPr lang="en-US" altLang="zh-CN" sz="1800" b="0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1800" dirty="0" smtClean="0">
                <a:solidFill>
                  <a:schemeClr val="bg1">
                    <a:lumMod val="75000"/>
                  </a:schemeClr>
                </a:solidFill>
              </a:rPr>
              <a:t>未来规划</a:t>
            </a:r>
            <a:endParaRPr lang="en-US" altLang="zh-CN" sz="1800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1800" dirty="0" smtClean="0">
                <a:solidFill>
                  <a:schemeClr val="bg1">
                    <a:lumMod val="75000"/>
                  </a:schemeClr>
                </a:solidFill>
              </a:rPr>
              <a:t>财务预测</a:t>
            </a:r>
            <a:endParaRPr lang="en-US" altLang="zh-CN" sz="1800" b="0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1800" b="0" dirty="0" smtClean="0">
                <a:solidFill>
                  <a:schemeClr val="bg1">
                    <a:lumMod val="75000"/>
                  </a:schemeClr>
                </a:solidFill>
              </a:rPr>
              <a:t>融资计划</a:t>
            </a:r>
            <a:endParaRPr lang="en-US" altLang="zh-CN" sz="1800" b="0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zh-CN" altLang="en-US" sz="1800" b="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24635" y="2276872"/>
            <a:ext cx="9155941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/>
              <a:t>                             </a:t>
            </a:r>
            <a:r>
              <a:rPr lang="zh-CN" altLang="zh-CN" sz="2400" b="1" dirty="0" smtClean="0"/>
              <a:t>沙棘用途</a:t>
            </a:r>
            <a:r>
              <a:rPr lang="zh-CN" altLang="zh-CN" sz="2400" b="1" dirty="0"/>
              <a:t>分为四大类</a:t>
            </a:r>
            <a:r>
              <a:rPr lang="zh-CN" altLang="zh-CN" sz="2000" dirty="0" smtClean="0"/>
              <a:t>：</a:t>
            </a:r>
            <a:endParaRPr lang="en-US" altLang="zh-CN" sz="2000" dirty="0" smtClean="0"/>
          </a:p>
          <a:p>
            <a:endParaRPr lang="zh-CN" altLang="zh-CN" sz="2000" dirty="0"/>
          </a:p>
          <a:p>
            <a:pPr lvl="0"/>
            <a:r>
              <a:rPr lang="zh-CN" altLang="zh-CN" sz="2400" b="1" dirty="0"/>
              <a:t>食品</a:t>
            </a:r>
            <a:r>
              <a:rPr lang="zh-CN" altLang="zh-CN" sz="2400" dirty="0"/>
              <a:t>：沙棘饮料、沙棘面食、沙棘罐头等</a:t>
            </a:r>
            <a:r>
              <a:rPr lang="zh-CN" altLang="zh-CN" sz="2400" dirty="0" smtClean="0"/>
              <a:t>。</a:t>
            </a:r>
            <a:endParaRPr lang="en-US" altLang="zh-CN" sz="2400" dirty="0" smtClean="0"/>
          </a:p>
          <a:p>
            <a:pPr lvl="0"/>
            <a:endParaRPr lang="zh-CN" altLang="zh-CN" sz="2400" dirty="0"/>
          </a:p>
          <a:p>
            <a:pPr lvl="0"/>
            <a:r>
              <a:rPr lang="zh-CN" altLang="zh-CN" sz="2400" b="1" dirty="0"/>
              <a:t>药品</a:t>
            </a:r>
            <a:r>
              <a:rPr lang="zh-CN" altLang="zh-CN" sz="2400" dirty="0"/>
              <a:t>：沙棘颗粒（我国中药保护品种）、心脑欣丸、心达康</a:t>
            </a:r>
            <a:r>
              <a:rPr lang="zh-CN" altLang="zh-CN" sz="2400" dirty="0" smtClean="0"/>
              <a:t>、</a:t>
            </a:r>
            <a:endParaRPr lang="en-US" altLang="zh-CN" sz="2400" dirty="0" smtClean="0"/>
          </a:p>
          <a:p>
            <a:pPr lvl="0"/>
            <a:r>
              <a:rPr lang="en-US" altLang="zh-CN" sz="2400" dirty="0" smtClean="0"/>
              <a:t>           </a:t>
            </a:r>
            <a:r>
              <a:rPr lang="zh-CN" altLang="zh-CN" sz="2400" dirty="0" smtClean="0"/>
              <a:t>五位沙棘</a:t>
            </a:r>
            <a:r>
              <a:rPr lang="zh-CN" altLang="zh-CN" sz="2400" dirty="0"/>
              <a:t>散、利</a:t>
            </a:r>
            <a:r>
              <a:rPr lang="zh-CN" altLang="zh-CN" sz="2400" dirty="0" smtClean="0"/>
              <a:t>肝和</a:t>
            </a:r>
            <a:r>
              <a:rPr lang="zh-CN" altLang="zh-CN" sz="2400" dirty="0"/>
              <a:t>胃丸、沙棘口服液等二十几个</a:t>
            </a:r>
            <a:r>
              <a:rPr lang="zh-CN" altLang="zh-CN" sz="2400" dirty="0" smtClean="0"/>
              <a:t>品种。</a:t>
            </a:r>
            <a:endParaRPr lang="en-US" altLang="zh-CN" sz="2400" dirty="0" smtClean="0"/>
          </a:p>
          <a:p>
            <a:pPr lvl="0"/>
            <a:endParaRPr lang="zh-CN" altLang="zh-CN" sz="2400" dirty="0"/>
          </a:p>
          <a:p>
            <a:pPr lvl="0"/>
            <a:r>
              <a:rPr lang="zh-CN" altLang="zh-CN" sz="2400" b="1" dirty="0"/>
              <a:t>保健品</a:t>
            </a:r>
            <a:r>
              <a:rPr lang="zh-CN" altLang="zh-CN" sz="2400" dirty="0" smtClean="0"/>
              <a:t>：提高</a:t>
            </a:r>
            <a:r>
              <a:rPr lang="zh-CN" altLang="zh-CN" sz="2400" dirty="0"/>
              <a:t>免疫力</a:t>
            </a:r>
            <a:r>
              <a:rPr lang="zh-CN" altLang="zh-CN" sz="2400" dirty="0" smtClean="0"/>
              <a:t>，</a:t>
            </a:r>
            <a:r>
              <a:rPr lang="zh-CN" altLang="en-US" sz="2400" dirty="0" smtClean="0"/>
              <a:t>保肝护胃、</a:t>
            </a:r>
            <a:r>
              <a:rPr lang="zh-CN" altLang="zh-CN" sz="2400" dirty="0" smtClean="0"/>
              <a:t>调节血脂</a:t>
            </a:r>
            <a:r>
              <a:rPr lang="zh-CN" altLang="en-US" sz="2400" dirty="0" smtClean="0"/>
              <a:t>、心脑血管</a:t>
            </a:r>
            <a:r>
              <a:rPr lang="zh-CN" altLang="zh-CN" sz="2400" dirty="0" smtClean="0"/>
              <a:t>等。</a:t>
            </a:r>
            <a:endParaRPr lang="en-US" altLang="zh-CN" sz="2400" dirty="0" smtClean="0"/>
          </a:p>
          <a:p>
            <a:pPr lvl="0"/>
            <a:endParaRPr lang="zh-CN" altLang="zh-CN" sz="2400" dirty="0"/>
          </a:p>
          <a:p>
            <a:pPr lvl="0"/>
            <a:r>
              <a:rPr lang="zh-CN" altLang="zh-CN" sz="2400" b="1" dirty="0"/>
              <a:t>化妆品</a:t>
            </a:r>
            <a:r>
              <a:rPr lang="zh-CN" altLang="zh-CN" sz="2400" dirty="0"/>
              <a:t>：沙棘能量油、沙棘护肤霜、疤痕修复霜等。</a:t>
            </a:r>
          </a:p>
          <a:p>
            <a:endParaRPr lang="zh-CN" altLang="en-US" sz="2400" dirty="0" smtClean="0"/>
          </a:p>
        </p:txBody>
      </p:sp>
      <p:sp>
        <p:nvSpPr>
          <p:cNvPr id="20" name="矩形 19"/>
          <p:cNvSpPr/>
          <p:nvPr/>
        </p:nvSpPr>
        <p:spPr>
          <a:xfrm>
            <a:off x="551384" y="251937"/>
            <a:ext cx="1385123" cy="584775"/>
          </a:xfrm>
          <a:prstGeom prst="rect">
            <a:avLst/>
          </a:prstGeom>
          <a:solidFill>
            <a:schemeClr val="bg2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LOGO</a:t>
            </a:r>
            <a:endParaRPr lang="zh-CN" alt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矩形 6"/>
          <p:cNvSpPr/>
          <p:nvPr/>
        </p:nvSpPr>
        <p:spPr>
          <a:xfrm>
            <a:off x="334485" y="6453336"/>
            <a:ext cx="11450147" cy="40466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92" y="11966"/>
            <a:ext cx="1942443" cy="1064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0096" y="1139416"/>
            <a:ext cx="2840480" cy="1908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</a:rPr>
              <a:t>                            利  润  来  源</a:t>
            </a:r>
          </a:p>
        </p:txBody>
      </p:sp>
      <p:sp>
        <p:nvSpPr>
          <p:cNvPr id="54" name="MH_Text_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869266" y="1401348"/>
            <a:ext cx="5799272" cy="476884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zh-CN" altLang="zh-CN" sz="2000" dirty="0"/>
              <a:t>一</a:t>
            </a:r>
            <a:r>
              <a:rPr lang="zh-CN" altLang="zh-CN" sz="2000" dirty="0" smtClean="0"/>
              <a:t>．</a:t>
            </a:r>
            <a:r>
              <a:rPr lang="zh-CN" altLang="en-US" sz="2400" b="1" dirty="0" smtClean="0"/>
              <a:t>没有</a:t>
            </a:r>
            <a:r>
              <a:rPr lang="zh-CN" altLang="zh-CN" sz="2400" b="1" dirty="0" smtClean="0"/>
              <a:t>土地</a:t>
            </a:r>
            <a:r>
              <a:rPr lang="zh-CN" altLang="en-US" sz="2400" b="1" dirty="0" smtClean="0"/>
              <a:t>成本：</a:t>
            </a:r>
            <a:r>
              <a:rPr lang="zh-CN" altLang="zh-CN" sz="2400" dirty="0" smtClean="0"/>
              <a:t>拿</a:t>
            </a:r>
            <a:r>
              <a:rPr lang="zh-CN" altLang="zh-CN" sz="2400" dirty="0"/>
              <a:t>到补贴超过</a:t>
            </a:r>
            <a:r>
              <a:rPr lang="en-US" altLang="zh-CN" sz="2400" dirty="0"/>
              <a:t>50</a:t>
            </a:r>
            <a:r>
              <a:rPr lang="zh-CN" altLang="zh-CN" sz="2400" dirty="0"/>
              <a:t>元交承包费</a:t>
            </a:r>
            <a:r>
              <a:rPr lang="en-US" altLang="zh-CN" sz="2400" dirty="0"/>
              <a:t>20 </a:t>
            </a:r>
            <a:r>
              <a:rPr lang="zh-CN" altLang="zh-CN" sz="2400" dirty="0"/>
              <a:t>元</a:t>
            </a:r>
            <a:r>
              <a:rPr lang="zh-CN" altLang="zh-CN" sz="2400" dirty="0" smtClean="0"/>
              <a:t>，</a:t>
            </a:r>
            <a:r>
              <a:rPr lang="zh-CN" altLang="en-US" sz="2400" dirty="0" smtClean="0"/>
              <a:t>拿</a:t>
            </a:r>
            <a:r>
              <a:rPr lang="zh-CN" altLang="zh-CN" sz="2400" dirty="0" smtClean="0"/>
              <a:t>不到</a:t>
            </a:r>
            <a:r>
              <a:rPr lang="zh-CN" altLang="en-US" sz="2400" dirty="0" smtClean="0"/>
              <a:t>种植土地</a:t>
            </a:r>
            <a:r>
              <a:rPr lang="zh-CN" altLang="zh-CN" sz="2400" dirty="0" smtClean="0"/>
              <a:t>免费</a:t>
            </a:r>
            <a:r>
              <a:rPr lang="zh-CN" altLang="zh-CN" sz="2400" dirty="0"/>
              <a:t>，目前每年补贴</a:t>
            </a:r>
            <a:r>
              <a:rPr lang="en-US" altLang="zh-CN" sz="2400" dirty="0"/>
              <a:t>100</a:t>
            </a:r>
            <a:r>
              <a:rPr lang="zh-CN" altLang="zh-CN" sz="2400" dirty="0"/>
              <a:t>元。政府项目投资种植，不需要企业投，承包权归企业所有。</a:t>
            </a:r>
          </a:p>
          <a:p>
            <a:endParaRPr lang="en-US" altLang="zh-CN" sz="2000" dirty="0" smtClean="0"/>
          </a:p>
          <a:p>
            <a:r>
              <a:rPr lang="zh-CN" altLang="zh-CN" sz="2000" dirty="0" smtClean="0"/>
              <a:t>二．</a:t>
            </a:r>
            <a:r>
              <a:rPr lang="zh-CN" altLang="en-US" sz="2400" b="1" dirty="0" smtClean="0"/>
              <a:t>原料</a:t>
            </a:r>
            <a:r>
              <a:rPr lang="zh-CN" altLang="zh-CN" sz="2400" b="1" dirty="0" smtClean="0"/>
              <a:t>：</a:t>
            </a:r>
            <a:r>
              <a:rPr lang="zh-CN" altLang="en-US" sz="2400" dirty="0" smtClean="0"/>
              <a:t>周边</a:t>
            </a:r>
            <a:r>
              <a:rPr lang="en-US" altLang="zh-CN" sz="2400" dirty="0" smtClean="0"/>
              <a:t>8</a:t>
            </a:r>
            <a:r>
              <a:rPr lang="zh-CN" altLang="en-US" sz="2400" dirty="0" smtClean="0"/>
              <a:t>万亩、原料销售</a:t>
            </a:r>
            <a:endParaRPr lang="en-US" altLang="zh-CN" sz="2000" dirty="0" smtClean="0"/>
          </a:p>
          <a:p>
            <a:endParaRPr lang="zh-CN" altLang="zh-CN" sz="2000" dirty="0"/>
          </a:p>
          <a:p>
            <a:r>
              <a:rPr lang="zh-CN" altLang="zh-CN" sz="2000" dirty="0" smtClean="0"/>
              <a:t>三</a:t>
            </a:r>
            <a:r>
              <a:rPr lang="zh-CN" altLang="zh-CN" sz="2000" dirty="0"/>
              <a:t>．</a:t>
            </a:r>
            <a:r>
              <a:rPr lang="zh-CN" altLang="zh-CN" sz="2400" b="1" dirty="0"/>
              <a:t>深加工</a:t>
            </a:r>
            <a:r>
              <a:rPr lang="zh-CN" altLang="zh-CN" sz="2400" b="1" dirty="0" smtClean="0"/>
              <a:t>：</a:t>
            </a:r>
            <a:r>
              <a:rPr lang="zh-CN" altLang="en-US" sz="2400" dirty="0" smtClean="0"/>
              <a:t>产品销售</a:t>
            </a:r>
            <a:endParaRPr lang="en-US" altLang="zh-CN" sz="2400" dirty="0" smtClean="0"/>
          </a:p>
          <a:p>
            <a:endParaRPr lang="en-US" altLang="zh-CN" sz="2000" dirty="0" smtClean="0"/>
          </a:p>
          <a:p>
            <a:r>
              <a:rPr lang="zh-CN" altLang="en-US" sz="2000" dirty="0" smtClean="0"/>
              <a:t>四、</a:t>
            </a:r>
            <a:r>
              <a:rPr lang="zh-CN" altLang="en-US" sz="2400" b="1" dirty="0" smtClean="0"/>
              <a:t>林下经济： </a:t>
            </a:r>
            <a:r>
              <a:rPr lang="zh-CN" altLang="en-US" sz="2400" dirty="0" smtClean="0"/>
              <a:t>草苁蓉</a:t>
            </a:r>
            <a:endParaRPr lang="zh-CN" altLang="zh-CN" sz="2400" dirty="0"/>
          </a:p>
        </p:txBody>
      </p:sp>
      <p:grpSp>
        <p:nvGrpSpPr>
          <p:cNvPr id="65" name="组合 64"/>
          <p:cNvGrpSpPr/>
          <p:nvPr/>
        </p:nvGrpSpPr>
        <p:grpSpPr>
          <a:xfrm>
            <a:off x="2343111" y="2072231"/>
            <a:ext cx="2018747" cy="3511684"/>
            <a:chOff x="2536337" y="2069676"/>
            <a:chExt cx="2018747" cy="3511684"/>
          </a:xfrm>
        </p:grpSpPr>
        <p:cxnSp>
          <p:nvCxnSpPr>
            <p:cNvPr id="28" name="MH_Other_2"/>
            <p:cNvCxnSpPr/>
            <p:nvPr>
              <p:custDataLst>
                <p:tags r:id="rId2"/>
              </p:custDataLst>
            </p:nvPr>
          </p:nvCxnSpPr>
          <p:spPr>
            <a:xfrm>
              <a:off x="3484311" y="2322581"/>
              <a:ext cx="582291" cy="0"/>
            </a:xfrm>
            <a:prstGeom prst="straightConnector1">
              <a:avLst/>
            </a:prstGeom>
            <a:ln>
              <a:solidFill>
                <a:srgbClr val="B2B2B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MH_Other_4"/>
            <p:cNvCxnSpPr/>
            <p:nvPr>
              <p:custDataLst>
                <p:tags r:id="rId3"/>
              </p:custDataLst>
            </p:nvPr>
          </p:nvCxnSpPr>
          <p:spPr>
            <a:xfrm>
              <a:off x="3633241" y="5367218"/>
              <a:ext cx="858502" cy="0"/>
            </a:xfrm>
            <a:prstGeom prst="straightConnector1">
              <a:avLst/>
            </a:prstGeom>
            <a:ln>
              <a:solidFill>
                <a:srgbClr val="B2B2B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MH_Other_6"/>
            <p:cNvCxnSpPr/>
            <p:nvPr>
              <p:custDataLst>
                <p:tags r:id="rId4"/>
              </p:custDataLst>
            </p:nvPr>
          </p:nvCxnSpPr>
          <p:spPr>
            <a:xfrm>
              <a:off x="3578121" y="4915948"/>
              <a:ext cx="976963" cy="0"/>
            </a:xfrm>
            <a:prstGeom prst="straightConnector1">
              <a:avLst/>
            </a:prstGeom>
            <a:ln>
              <a:solidFill>
                <a:srgbClr val="B2B2B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1" name="组合 30"/>
            <p:cNvGrpSpPr/>
            <p:nvPr/>
          </p:nvGrpSpPr>
          <p:grpSpPr>
            <a:xfrm>
              <a:off x="3028394" y="2069676"/>
              <a:ext cx="539930" cy="2912897"/>
              <a:chOff x="2995626" y="1281546"/>
              <a:chExt cx="675066" cy="3679725"/>
            </a:xfrm>
          </p:grpSpPr>
          <p:sp>
            <p:nvSpPr>
              <p:cNvPr id="32" name="MH_Other_1"/>
              <p:cNvSpPr/>
              <p:nvPr>
                <p:custDataLst>
                  <p:tags r:id="rId7"/>
                </p:custDataLst>
              </p:nvPr>
            </p:nvSpPr>
            <p:spPr>
              <a:xfrm rot="21439215">
                <a:off x="3033078" y="1281546"/>
                <a:ext cx="484713" cy="541031"/>
              </a:xfrm>
              <a:prstGeom prst="roundRect">
                <a:avLst>
                  <a:gd name="adj" fmla="val 18567"/>
                </a:avLst>
              </a:prstGeom>
              <a:solidFill>
                <a:srgbClr val="D3D3D3"/>
              </a:solidFill>
              <a:ln>
                <a:solidFill>
                  <a:srgbClr val="B2B2B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2000" dirty="0">
                    <a:solidFill>
                      <a:schemeClr val="tx1"/>
                    </a:solidFill>
                  </a:rPr>
                  <a:t>1</a:t>
                </a:r>
                <a:endParaRPr lang="zh-CN" altLang="en-US" sz="2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MH_Other_3"/>
              <p:cNvSpPr/>
              <p:nvPr>
                <p:custDataLst>
                  <p:tags r:id="rId8"/>
                </p:custDataLst>
              </p:nvPr>
            </p:nvSpPr>
            <p:spPr>
              <a:xfrm rot="21439215">
                <a:off x="2995626" y="3427066"/>
                <a:ext cx="484713" cy="541031"/>
              </a:xfrm>
              <a:prstGeom prst="roundRect">
                <a:avLst>
                  <a:gd name="adj" fmla="val 18567"/>
                </a:avLst>
              </a:prstGeom>
              <a:solidFill>
                <a:srgbClr val="D3D3D3"/>
              </a:solidFill>
              <a:ln>
                <a:solidFill>
                  <a:srgbClr val="B2B2B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2000" dirty="0">
                    <a:solidFill>
                      <a:schemeClr val="tx1"/>
                    </a:solidFill>
                  </a:rPr>
                  <a:t>2</a:t>
                </a:r>
                <a:endParaRPr lang="zh-CN" altLang="en-US" sz="2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MH_Other_5"/>
              <p:cNvSpPr/>
              <p:nvPr>
                <p:custDataLst>
                  <p:tags r:id="rId9"/>
                </p:custDataLst>
              </p:nvPr>
            </p:nvSpPr>
            <p:spPr>
              <a:xfrm rot="21439215">
                <a:off x="3185978" y="4420240"/>
                <a:ext cx="484714" cy="541031"/>
              </a:xfrm>
              <a:prstGeom prst="roundRect">
                <a:avLst>
                  <a:gd name="adj" fmla="val 18567"/>
                </a:avLst>
              </a:prstGeom>
              <a:solidFill>
                <a:srgbClr val="D3D3D3"/>
              </a:solidFill>
              <a:ln>
                <a:solidFill>
                  <a:srgbClr val="B2B2B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2000" dirty="0">
                    <a:solidFill>
                      <a:schemeClr val="tx1"/>
                    </a:solidFill>
                  </a:rPr>
                  <a:t>3</a:t>
                </a:r>
                <a:endParaRPr lang="zh-CN" altLang="en-US" sz="2000" dirty="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50" name="图片 49" descr="222.png"/>
            <p:cNvPicPr>
              <a:picLocks noChangeAspect="1"/>
            </p:cNvPicPr>
            <p:nvPr/>
          </p:nvPicPr>
          <p:blipFill>
            <a:blip r:embed="rId11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536337" y="3654978"/>
              <a:ext cx="685896" cy="1581371"/>
            </a:xfrm>
            <a:prstGeom prst="rect">
              <a:avLst/>
            </a:prstGeom>
          </p:spPr>
        </p:pic>
        <p:cxnSp>
          <p:nvCxnSpPr>
            <p:cNvPr id="57" name="MH_Other_6"/>
            <p:cNvCxnSpPr/>
            <p:nvPr>
              <p:custDataLst>
                <p:tags r:id="rId5"/>
              </p:custDataLst>
            </p:nvPr>
          </p:nvCxnSpPr>
          <p:spPr>
            <a:xfrm>
              <a:off x="3389495" y="4008292"/>
              <a:ext cx="582291" cy="0"/>
            </a:xfrm>
            <a:prstGeom prst="straightConnector1">
              <a:avLst/>
            </a:prstGeom>
            <a:ln>
              <a:solidFill>
                <a:srgbClr val="B2B2B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MH_Other_5"/>
            <p:cNvSpPr/>
            <p:nvPr>
              <p:custDataLst>
                <p:tags r:id="rId6"/>
              </p:custDataLst>
            </p:nvPr>
          </p:nvSpPr>
          <p:spPr>
            <a:xfrm rot="21439215">
              <a:off x="3180641" y="5153076"/>
              <a:ext cx="387683" cy="428284"/>
            </a:xfrm>
            <a:prstGeom prst="roundRect">
              <a:avLst>
                <a:gd name="adj" fmla="val 18567"/>
              </a:avLst>
            </a:prstGeom>
            <a:solidFill>
              <a:srgbClr val="D3D3D3"/>
            </a:solidFill>
            <a:ln>
              <a:solidFill>
                <a:srgbClr val="B2B2B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dirty="0" smtClean="0">
                  <a:solidFill>
                    <a:schemeClr val="tx1"/>
                  </a:solidFill>
                </a:rPr>
                <a:t>4</a:t>
              </a:r>
              <a:endParaRPr lang="zh-CN" altLang="en-US" sz="2000" dirty="0">
                <a:solidFill>
                  <a:schemeClr val="tx1"/>
                </a:solidFill>
              </a:endParaRPr>
            </a:p>
          </p:txBody>
        </p:sp>
      </p:grpSp>
      <p:sp>
        <p:nvSpPr>
          <p:cNvPr id="61" name="文本占位符 2"/>
          <p:cNvSpPr txBox="1"/>
          <p:nvPr/>
        </p:nvSpPr>
        <p:spPr>
          <a:xfrm>
            <a:off x="702892" y="1190021"/>
            <a:ext cx="1261043" cy="4980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1800" dirty="0">
                <a:solidFill>
                  <a:schemeClr val="bg1">
                    <a:lumMod val="75000"/>
                  </a:schemeClr>
                </a:solidFill>
              </a:rPr>
              <a:t>投资亮点</a:t>
            </a:r>
            <a:endParaRPr lang="en-US" altLang="zh-CN" sz="1800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1800" dirty="0" smtClean="0">
                <a:solidFill>
                  <a:schemeClr val="bg1">
                    <a:lumMod val="75000"/>
                  </a:schemeClr>
                </a:solidFill>
              </a:rPr>
              <a:t>市场概</a:t>
            </a:r>
            <a:r>
              <a:rPr lang="zh-CN" altLang="en-US" sz="1800" dirty="0">
                <a:solidFill>
                  <a:schemeClr val="bg1">
                    <a:lumMod val="75000"/>
                  </a:schemeClr>
                </a:solidFill>
              </a:rPr>
              <a:t>况</a:t>
            </a:r>
            <a:endParaRPr lang="en-US" altLang="zh-CN" sz="1800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1800" b="1" dirty="0" smtClean="0">
                <a:solidFill>
                  <a:srgbClr val="FFC000"/>
                </a:solidFill>
              </a:rPr>
              <a:t>行业痛点</a:t>
            </a:r>
            <a:endParaRPr lang="en-US" altLang="zh-CN" sz="1800" b="1" dirty="0" smtClean="0">
              <a:solidFill>
                <a:srgbClr val="FFC000"/>
              </a:solidFill>
            </a:endParaRPr>
          </a:p>
          <a:p>
            <a:pPr marL="0" indent="0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1800" b="0" dirty="0" smtClean="0">
                <a:solidFill>
                  <a:schemeClr val="bg1">
                    <a:lumMod val="75000"/>
                  </a:schemeClr>
                </a:solidFill>
              </a:rPr>
              <a:t>项目介绍</a:t>
            </a:r>
            <a:endParaRPr lang="en-US" altLang="zh-CN" sz="1800" b="0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1800" b="0" dirty="0" smtClean="0">
                <a:solidFill>
                  <a:schemeClr val="bg1">
                    <a:lumMod val="75000"/>
                  </a:schemeClr>
                </a:solidFill>
              </a:rPr>
              <a:t>商业模式</a:t>
            </a:r>
            <a:endParaRPr lang="en-US" altLang="zh-CN" sz="1800" b="0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1800" dirty="0" smtClean="0">
                <a:solidFill>
                  <a:schemeClr val="bg1">
                    <a:lumMod val="75000"/>
                  </a:schemeClr>
                </a:solidFill>
              </a:rPr>
              <a:t>运营现状</a:t>
            </a:r>
            <a:endParaRPr lang="en-US" altLang="zh-CN" sz="1800" b="0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1800" dirty="0" smtClean="0">
                <a:solidFill>
                  <a:schemeClr val="bg1">
                    <a:lumMod val="75000"/>
                  </a:schemeClr>
                </a:solidFill>
              </a:rPr>
              <a:t>未来规划</a:t>
            </a:r>
            <a:endParaRPr lang="en-US" altLang="zh-CN" sz="1800" b="0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1800" b="0" dirty="0" smtClean="0">
                <a:solidFill>
                  <a:schemeClr val="bg1">
                    <a:lumMod val="75000"/>
                  </a:schemeClr>
                </a:solidFill>
              </a:rPr>
              <a:t>融资计划</a:t>
            </a:r>
            <a:endParaRPr lang="en-US" altLang="zh-CN" sz="1800" b="0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zh-CN" altLang="en-US" sz="1800" b="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551384" y="251937"/>
            <a:ext cx="1385123" cy="584775"/>
          </a:xfrm>
          <a:prstGeom prst="rect">
            <a:avLst/>
          </a:prstGeom>
          <a:solidFill>
            <a:schemeClr val="bg2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LOGO</a:t>
            </a:r>
            <a:endParaRPr lang="zh-CN" alt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334485" y="6453336"/>
            <a:ext cx="11450147" cy="40466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14" y="241080"/>
            <a:ext cx="1818667" cy="9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</a:rPr>
              <a:t>                            建  设  规  模</a:t>
            </a:r>
          </a:p>
        </p:txBody>
      </p:sp>
      <p:sp>
        <p:nvSpPr>
          <p:cNvPr id="20" name="文本占位符 2"/>
          <p:cNvSpPr txBox="1"/>
          <p:nvPr/>
        </p:nvSpPr>
        <p:spPr>
          <a:xfrm>
            <a:off x="702892" y="1190021"/>
            <a:ext cx="1261043" cy="4980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1800" dirty="0">
                <a:solidFill>
                  <a:schemeClr val="bg1">
                    <a:lumMod val="75000"/>
                  </a:schemeClr>
                </a:solidFill>
              </a:rPr>
              <a:t>投资亮点</a:t>
            </a:r>
            <a:endParaRPr lang="en-US" altLang="zh-CN" sz="1800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1800" dirty="0">
                <a:solidFill>
                  <a:schemeClr val="bg1">
                    <a:lumMod val="75000"/>
                  </a:schemeClr>
                </a:solidFill>
              </a:rPr>
              <a:t>团队介绍</a:t>
            </a:r>
            <a:endParaRPr lang="en-US" altLang="zh-CN" sz="1800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1800" dirty="0" smtClean="0">
                <a:solidFill>
                  <a:schemeClr val="bg1">
                    <a:lumMod val="75000"/>
                  </a:schemeClr>
                </a:solidFill>
              </a:rPr>
              <a:t>市场概</a:t>
            </a:r>
            <a:r>
              <a:rPr lang="zh-CN" altLang="en-US" sz="1800" dirty="0">
                <a:solidFill>
                  <a:schemeClr val="bg1">
                    <a:lumMod val="75000"/>
                  </a:schemeClr>
                </a:solidFill>
              </a:rPr>
              <a:t>况</a:t>
            </a:r>
            <a:endParaRPr lang="en-US" altLang="zh-CN" sz="1800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1800" b="0" dirty="0" smtClean="0">
                <a:solidFill>
                  <a:schemeClr val="bg1">
                    <a:lumMod val="75000"/>
                  </a:schemeClr>
                </a:solidFill>
              </a:rPr>
              <a:t>行业</a:t>
            </a:r>
            <a:r>
              <a:rPr lang="zh-CN" altLang="en-US" sz="1800" dirty="0" smtClean="0">
                <a:solidFill>
                  <a:schemeClr val="bg1">
                    <a:lumMod val="75000"/>
                  </a:schemeClr>
                </a:solidFill>
              </a:rPr>
              <a:t>痛点</a:t>
            </a:r>
            <a:endParaRPr lang="en-US" altLang="zh-CN" sz="1800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1800" b="1" dirty="0" smtClean="0">
                <a:solidFill>
                  <a:srgbClr val="FFC000"/>
                </a:solidFill>
              </a:rPr>
              <a:t>项目介绍</a:t>
            </a:r>
            <a:endParaRPr lang="en-US" altLang="zh-CN" sz="1800" b="1" dirty="0" smtClean="0">
              <a:solidFill>
                <a:srgbClr val="FFC000"/>
              </a:solidFill>
            </a:endParaRPr>
          </a:p>
          <a:p>
            <a:pPr marL="0" indent="0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1800" b="0" dirty="0" smtClean="0">
                <a:solidFill>
                  <a:schemeClr val="bg1">
                    <a:lumMod val="75000"/>
                  </a:schemeClr>
                </a:solidFill>
              </a:rPr>
              <a:t>商业模式</a:t>
            </a:r>
            <a:endParaRPr lang="en-US" altLang="zh-CN" sz="1800" b="0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1800" dirty="0" smtClean="0">
                <a:solidFill>
                  <a:schemeClr val="bg1">
                    <a:lumMod val="75000"/>
                  </a:schemeClr>
                </a:solidFill>
              </a:rPr>
              <a:t>运营现状</a:t>
            </a:r>
            <a:endParaRPr lang="en-US" altLang="zh-CN" sz="1800" b="0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1800" dirty="0" smtClean="0">
                <a:solidFill>
                  <a:schemeClr val="bg1">
                    <a:lumMod val="75000"/>
                  </a:schemeClr>
                </a:solidFill>
              </a:rPr>
              <a:t>未来规划</a:t>
            </a:r>
            <a:endParaRPr lang="en-US" altLang="zh-CN" sz="1800" b="0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1800" b="0" dirty="0" smtClean="0">
                <a:solidFill>
                  <a:schemeClr val="bg1">
                    <a:lumMod val="75000"/>
                  </a:schemeClr>
                </a:solidFill>
              </a:rPr>
              <a:t>融资计划</a:t>
            </a:r>
            <a:endParaRPr lang="en-US" altLang="zh-CN" sz="1800" b="0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zh-CN" altLang="en-US" sz="1800" b="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551384" y="251937"/>
            <a:ext cx="1385123" cy="584775"/>
          </a:xfrm>
          <a:prstGeom prst="rect">
            <a:avLst/>
          </a:prstGeom>
          <a:solidFill>
            <a:schemeClr val="bg2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LOGO</a:t>
            </a:r>
            <a:endParaRPr lang="zh-CN" alt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>
            <a:off x="334485" y="6453336"/>
            <a:ext cx="11450147" cy="40466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01" y="83974"/>
            <a:ext cx="1818667" cy="9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2124635" y="2060848"/>
            <a:ext cx="915594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/>
              <a:t>                        </a:t>
            </a:r>
            <a:r>
              <a:rPr lang="zh-CN" altLang="zh-CN" sz="2400" b="1" dirty="0" smtClean="0"/>
              <a:t>新疆</a:t>
            </a:r>
            <a:r>
              <a:rPr lang="zh-CN" altLang="zh-CN" sz="2400" b="1" dirty="0"/>
              <a:t>华创沙棘生物科技</a:t>
            </a:r>
            <a:r>
              <a:rPr lang="zh-CN" altLang="zh-CN" sz="2400" b="1" dirty="0" smtClean="0"/>
              <a:t>有限公司</a:t>
            </a:r>
            <a:endParaRPr lang="en-US" altLang="zh-CN" sz="2400" dirty="0" smtClean="0"/>
          </a:p>
          <a:p>
            <a:r>
              <a:rPr lang="zh-CN" altLang="zh-CN" sz="2400" b="1" dirty="0" smtClean="0"/>
              <a:t> </a:t>
            </a:r>
            <a:r>
              <a:rPr lang="en-US" altLang="zh-CN" sz="2400" b="1" dirty="0" smtClean="0"/>
              <a:t>                     3000</a:t>
            </a:r>
            <a:r>
              <a:rPr lang="zh-CN" altLang="en-US" sz="2400" b="1" dirty="0" smtClean="0"/>
              <a:t>吨沙棘深加工项目建设内容</a:t>
            </a:r>
            <a:r>
              <a:rPr lang="zh-CN" altLang="en-US" sz="2400" dirty="0" smtClean="0"/>
              <a:t>：</a:t>
            </a:r>
            <a:endParaRPr lang="en-US" altLang="zh-CN" sz="2400" dirty="0" smtClean="0"/>
          </a:p>
          <a:p>
            <a:r>
              <a:rPr lang="zh-CN" altLang="en-US" sz="2400" dirty="0" smtClean="0"/>
              <a:t>                        </a:t>
            </a:r>
            <a:endParaRPr lang="en-US" altLang="zh-CN" sz="2400" dirty="0" smtClean="0"/>
          </a:p>
          <a:p>
            <a:r>
              <a:rPr lang="en-US" altLang="zh-CN" sz="2400" dirty="0"/>
              <a:t> </a:t>
            </a:r>
            <a:r>
              <a:rPr lang="en-US" altLang="zh-CN" sz="2400" dirty="0" smtClean="0"/>
              <a:t>                         1</a:t>
            </a:r>
            <a:r>
              <a:rPr lang="zh-CN" altLang="en-US" sz="2400" dirty="0" smtClean="0"/>
              <a:t>、 厂区</a:t>
            </a:r>
            <a:r>
              <a:rPr lang="en-US" altLang="zh-CN" sz="2400" dirty="0" smtClean="0"/>
              <a:t>20000</a:t>
            </a:r>
            <a:r>
              <a:rPr lang="zh-CN" altLang="en-US" sz="2400" dirty="0" smtClean="0"/>
              <a:t>平米（建筑面积</a:t>
            </a:r>
            <a:r>
              <a:rPr lang="en-US" altLang="zh-CN" sz="2400" dirty="0" smtClean="0"/>
              <a:t>10000</a:t>
            </a:r>
            <a:r>
              <a:rPr lang="zh-CN" altLang="en-US" sz="2400" dirty="0" smtClean="0"/>
              <a:t>平米）</a:t>
            </a:r>
            <a:endParaRPr lang="en-US" altLang="zh-CN" sz="2400" dirty="0" smtClean="0"/>
          </a:p>
          <a:p>
            <a:r>
              <a:rPr lang="en-US" altLang="zh-CN" sz="2400" dirty="0" smtClean="0"/>
              <a:t>                          2</a:t>
            </a:r>
            <a:r>
              <a:rPr lang="zh-CN" altLang="en-US" sz="2400" dirty="0"/>
              <a:t>、</a:t>
            </a:r>
            <a:r>
              <a:rPr lang="en-US" altLang="zh-CN" sz="2400" dirty="0" smtClean="0"/>
              <a:t>3000</a:t>
            </a:r>
            <a:r>
              <a:rPr lang="zh-CN" altLang="en-US" sz="2400" dirty="0" smtClean="0"/>
              <a:t>吨沙棘前处理生产线一条</a:t>
            </a:r>
            <a:endParaRPr lang="en-US" altLang="zh-CN" sz="2400" dirty="0" smtClean="0"/>
          </a:p>
          <a:p>
            <a:r>
              <a:rPr lang="zh-CN" altLang="en-US" sz="2400" dirty="0" smtClean="0"/>
              <a:t>                          </a:t>
            </a:r>
            <a:r>
              <a:rPr lang="en-US" altLang="zh-CN" sz="2400" dirty="0" smtClean="0"/>
              <a:t>3</a:t>
            </a:r>
            <a:r>
              <a:rPr lang="zh-CN" altLang="en-US" sz="2400" dirty="0" smtClean="0"/>
              <a:t>、沙棘饮料、沙棘原浆、沙棘油生产线各一条</a:t>
            </a:r>
            <a:endParaRPr lang="en-US" altLang="zh-CN" sz="2400" dirty="0" smtClean="0"/>
          </a:p>
          <a:p>
            <a:r>
              <a:rPr lang="en-US" altLang="zh-CN" sz="2400" dirty="0" smtClean="0"/>
              <a:t>                          4</a:t>
            </a:r>
            <a:r>
              <a:rPr lang="zh-CN" altLang="en-US" sz="2400" dirty="0" smtClean="0"/>
              <a:t>、种植基地</a:t>
            </a:r>
            <a:r>
              <a:rPr lang="en-US" altLang="zh-CN" sz="2400" dirty="0" smtClean="0"/>
              <a:t>5500</a:t>
            </a:r>
            <a:r>
              <a:rPr lang="zh-CN" altLang="en-US" sz="2400" dirty="0" smtClean="0"/>
              <a:t>亩，</a:t>
            </a:r>
            <a:endParaRPr lang="en-US" altLang="zh-CN" sz="2400" dirty="0" smtClean="0"/>
          </a:p>
          <a:p>
            <a:r>
              <a:rPr lang="zh-CN" altLang="en-US" sz="2400" dirty="0" smtClean="0"/>
              <a:t>                          </a:t>
            </a:r>
            <a:r>
              <a:rPr lang="en-US" altLang="zh-CN" sz="2400" dirty="0" smtClean="0"/>
              <a:t>5</a:t>
            </a:r>
            <a:r>
              <a:rPr lang="zh-CN" altLang="en-US" sz="2400" dirty="0" smtClean="0"/>
              <a:t>、 苗木新品种培育基地</a:t>
            </a:r>
            <a:r>
              <a:rPr lang="en-US" altLang="zh-CN" sz="2400" dirty="0"/>
              <a:t>1</a:t>
            </a:r>
            <a:r>
              <a:rPr lang="en-US" altLang="zh-CN" sz="2400" dirty="0" smtClean="0"/>
              <a:t>00</a:t>
            </a:r>
            <a:r>
              <a:rPr lang="zh-CN" altLang="en-US" sz="2400" dirty="0" smtClean="0"/>
              <a:t>亩，</a:t>
            </a:r>
            <a:endParaRPr lang="zh-CN" altLang="zh-CN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360截图2015112718442439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0040" y="908720"/>
            <a:ext cx="11496600" cy="5400600"/>
          </a:xfrm>
          <a:prstGeom prst="rect">
            <a:avLst/>
          </a:prstGeom>
        </p:spPr>
      </p:pic>
      <p:sp>
        <p:nvSpPr>
          <p:cNvPr id="9" name="标题 2"/>
          <p:cNvSpPr>
            <a:spLocks noGrp="1"/>
          </p:cNvSpPr>
          <p:nvPr>
            <p:ph type="title"/>
          </p:nvPr>
        </p:nvSpPr>
        <p:spPr>
          <a:xfrm>
            <a:off x="2124635" y="268941"/>
            <a:ext cx="9412500" cy="556090"/>
          </a:xfrm>
        </p:spPr>
        <p:txBody>
          <a:bodyPr>
            <a:no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</a:rPr>
              <a:t>产品展示                                             龙头企业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51384" y="251937"/>
            <a:ext cx="1385123" cy="584775"/>
          </a:xfrm>
          <a:prstGeom prst="rect">
            <a:avLst/>
          </a:prstGeom>
          <a:solidFill>
            <a:schemeClr val="bg2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LOGO</a:t>
            </a:r>
            <a:endParaRPr lang="zh-CN" alt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矩形 4"/>
          <p:cNvSpPr/>
          <p:nvPr/>
        </p:nvSpPr>
        <p:spPr>
          <a:xfrm>
            <a:off x="334485" y="6453336"/>
            <a:ext cx="11450147" cy="40466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49" y="236335"/>
            <a:ext cx="1534191" cy="776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8470" y="1261467"/>
            <a:ext cx="3468085" cy="5047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16" y="1218514"/>
            <a:ext cx="5923012" cy="5090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标题 2"/>
          <p:cNvSpPr txBox="1"/>
          <p:nvPr/>
        </p:nvSpPr>
        <p:spPr>
          <a:xfrm>
            <a:off x="2207568" y="280622"/>
            <a:ext cx="9412500" cy="55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                                 </a:t>
            </a:r>
            <a:r>
              <a:rPr lang="zh-CN" altLang="en-US" sz="2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盈  利  模  式</a:t>
            </a:r>
            <a:endParaRPr lang="zh-CN" altLang="en-US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38" name="文本占位符 2"/>
          <p:cNvSpPr txBox="1"/>
          <p:nvPr/>
        </p:nvSpPr>
        <p:spPr>
          <a:xfrm>
            <a:off x="702892" y="1181766"/>
            <a:ext cx="1261043" cy="4980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1800" dirty="0">
                <a:solidFill>
                  <a:schemeClr val="bg1">
                    <a:lumMod val="75000"/>
                  </a:schemeClr>
                </a:solidFill>
              </a:rPr>
              <a:t>投资亮点</a:t>
            </a:r>
            <a:endParaRPr lang="en-US" altLang="zh-CN" sz="1800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1800" dirty="0">
                <a:solidFill>
                  <a:schemeClr val="bg1">
                    <a:lumMod val="75000"/>
                  </a:schemeClr>
                </a:solidFill>
              </a:rPr>
              <a:t>团队介绍</a:t>
            </a:r>
            <a:endParaRPr lang="en-US" altLang="zh-CN" sz="1800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1800" dirty="0" smtClean="0">
                <a:solidFill>
                  <a:schemeClr val="bg1">
                    <a:lumMod val="75000"/>
                  </a:schemeClr>
                </a:solidFill>
              </a:rPr>
              <a:t>市场概</a:t>
            </a:r>
            <a:r>
              <a:rPr lang="zh-CN" altLang="en-US" sz="1800" dirty="0">
                <a:solidFill>
                  <a:schemeClr val="bg1">
                    <a:lumMod val="75000"/>
                  </a:schemeClr>
                </a:solidFill>
              </a:rPr>
              <a:t>况</a:t>
            </a:r>
            <a:endParaRPr lang="en-US" altLang="zh-CN" sz="1800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1800" b="0" dirty="0" smtClean="0">
                <a:solidFill>
                  <a:schemeClr val="bg1">
                    <a:lumMod val="75000"/>
                  </a:schemeClr>
                </a:solidFill>
              </a:rPr>
              <a:t>行业</a:t>
            </a:r>
            <a:r>
              <a:rPr lang="zh-CN" altLang="en-US" sz="1800" dirty="0" smtClean="0">
                <a:solidFill>
                  <a:schemeClr val="bg1">
                    <a:lumMod val="75000"/>
                  </a:schemeClr>
                </a:solidFill>
              </a:rPr>
              <a:t>痛点</a:t>
            </a:r>
            <a:endParaRPr lang="en-US" altLang="zh-CN" sz="1800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1800" b="0" dirty="0" smtClean="0">
                <a:solidFill>
                  <a:schemeClr val="bg1">
                    <a:lumMod val="75000"/>
                  </a:schemeClr>
                </a:solidFill>
              </a:rPr>
              <a:t>项目介绍</a:t>
            </a:r>
            <a:endParaRPr lang="en-US" altLang="zh-CN" sz="1800" b="0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1800" b="1" dirty="0" smtClean="0">
                <a:solidFill>
                  <a:srgbClr val="FFC000"/>
                </a:solidFill>
              </a:rPr>
              <a:t>商业模式</a:t>
            </a:r>
            <a:endParaRPr lang="en-US" altLang="zh-CN" sz="1800" b="0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1800" dirty="0" smtClean="0">
                <a:solidFill>
                  <a:schemeClr val="bg1">
                    <a:lumMod val="75000"/>
                  </a:schemeClr>
                </a:solidFill>
              </a:rPr>
              <a:t>未来规划</a:t>
            </a:r>
            <a:endParaRPr lang="en-US" altLang="zh-CN" sz="1800" b="0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1800" b="0" dirty="0" smtClean="0">
                <a:solidFill>
                  <a:schemeClr val="bg1">
                    <a:lumMod val="75000"/>
                  </a:schemeClr>
                </a:solidFill>
              </a:rPr>
              <a:t>融资计划</a:t>
            </a:r>
            <a:endParaRPr lang="en-US" altLang="zh-CN" sz="1800" b="0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zh-CN" altLang="en-US" sz="1800" b="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560341" y="1264059"/>
            <a:ext cx="8352928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800" b="1" dirty="0"/>
              <a:t>十万亩盈利预估：</a:t>
            </a:r>
            <a:endParaRPr lang="zh-CN" altLang="zh-CN" sz="2800" dirty="0"/>
          </a:p>
          <a:p>
            <a:r>
              <a:rPr lang="en-US" altLang="zh-CN" sz="2800" b="1" dirty="0"/>
              <a:t> </a:t>
            </a:r>
            <a:endParaRPr lang="zh-CN" altLang="zh-CN" sz="2800" dirty="0"/>
          </a:p>
          <a:p>
            <a:r>
              <a:rPr lang="zh-CN" altLang="zh-CN" sz="2800" b="1" dirty="0"/>
              <a:t>沙棘鲜果：预估年利润</a:t>
            </a:r>
            <a:r>
              <a:rPr lang="en-US" altLang="zh-CN" sz="2800" b="1" dirty="0"/>
              <a:t>8800</a:t>
            </a:r>
            <a:r>
              <a:rPr lang="zh-CN" altLang="zh-CN" sz="2800" b="1" dirty="0"/>
              <a:t>万元</a:t>
            </a:r>
            <a:r>
              <a:rPr lang="zh-CN" altLang="zh-CN" sz="2800" dirty="0"/>
              <a:t>。</a:t>
            </a:r>
          </a:p>
          <a:p>
            <a:r>
              <a:rPr lang="zh-CN" altLang="zh-CN" sz="2400" dirty="0"/>
              <a:t>收入</a:t>
            </a:r>
            <a:r>
              <a:rPr lang="en-US" altLang="zh-CN" sz="2400" dirty="0"/>
              <a:t>1000000</a:t>
            </a:r>
            <a:r>
              <a:rPr lang="zh-CN" altLang="zh-CN" sz="2400" dirty="0"/>
              <a:t>亩</a:t>
            </a:r>
            <a:r>
              <a:rPr lang="en-US" altLang="zh-CN" sz="2400" dirty="0"/>
              <a:t>*0.3</a:t>
            </a:r>
            <a:r>
              <a:rPr lang="zh-CN" altLang="zh-CN" sz="2400" dirty="0"/>
              <a:t>吨</a:t>
            </a:r>
            <a:r>
              <a:rPr lang="en-US" altLang="zh-CN" sz="2400" dirty="0"/>
              <a:t>/</a:t>
            </a:r>
            <a:r>
              <a:rPr lang="zh-CN" altLang="zh-CN" sz="2400" dirty="0"/>
              <a:t>亩</a:t>
            </a:r>
            <a:r>
              <a:rPr lang="en-US" altLang="zh-CN" sz="2400" dirty="0"/>
              <a:t>=30000</a:t>
            </a:r>
            <a:r>
              <a:rPr lang="zh-CN" altLang="zh-CN" sz="2400" dirty="0"/>
              <a:t>吨</a:t>
            </a:r>
            <a:r>
              <a:rPr lang="en-US" altLang="zh-CN" sz="2400" dirty="0"/>
              <a:t>*6000</a:t>
            </a:r>
            <a:r>
              <a:rPr lang="zh-CN" altLang="zh-CN" sz="2400" dirty="0"/>
              <a:t>元</a:t>
            </a:r>
            <a:r>
              <a:rPr lang="en-US" altLang="zh-CN" sz="2400" dirty="0"/>
              <a:t>=1</a:t>
            </a:r>
            <a:r>
              <a:rPr lang="zh-CN" altLang="zh-CN" sz="2400" dirty="0"/>
              <a:t>亿</a:t>
            </a:r>
            <a:r>
              <a:rPr lang="en-US" altLang="zh-CN" sz="2400" dirty="0"/>
              <a:t>8</a:t>
            </a:r>
            <a:r>
              <a:rPr lang="zh-CN" altLang="zh-CN" sz="2400" dirty="0"/>
              <a:t>千万元，</a:t>
            </a:r>
          </a:p>
          <a:p>
            <a:r>
              <a:rPr lang="en-US" altLang="zh-CN" sz="2400" dirty="0" smtClean="0"/>
              <a:t> </a:t>
            </a:r>
            <a:r>
              <a:rPr lang="zh-CN" altLang="zh-CN" sz="2400" dirty="0"/>
              <a:t>成本 采摘（</a:t>
            </a:r>
            <a:r>
              <a:rPr lang="en-US" altLang="zh-CN" sz="2400" dirty="0"/>
              <a:t>30000</a:t>
            </a:r>
            <a:r>
              <a:rPr lang="zh-CN" altLang="zh-CN" sz="2400" dirty="0"/>
              <a:t>吨</a:t>
            </a:r>
            <a:r>
              <a:rPr lang="en-US" altLang="zh-CN" sz="2400" dirty="0"/>
              <a:t>*3000</a:t>
            </a:r>
            <a:r>
              <a:rPr lang="zh-CN" altLang="zh-CN" sz="2400" dirty="0"/>
              <a:t>元）九千万元，管护</a:t>
            </a:r>
            <a:r>
              <a:rPr lang="en-US" altLang="zh-CN" sz="2400" dirty="0"/>
              <a:t>20</a:t>
            </a:r>
            <a:r>
              <a:rPr lang="zh-CN" altLang="zh-CN" sz="2400" dirty="0"/>
              <a:t>元</a:t>
            </a:r>
            <a:r>
              <a:rPr lang="en-US" altLang="zh-CN" sz="2400" dirty="0"/>
              <a:t>/</a:t>
            </a:r>
            <a:r>
              <a:rPr lang="zh-CN" altLang="zh-CN" sz="2400" dirty="0"/>
              <a:t>亩，</a:t>
            </a:r>
            <a:r>
              <a:rPr lang="en-US" altLang="zh-CN" sz="2400" dirty="0"/>
              <a:t>200</a:t>
            </a:r>
            <a:r>
              <a:rPr lang="zh-CN" altLang="zh-CN" sz="2400" dirty="0"/>
              <a:t>万元。</a:t>
            </a:r>
          </a:p>
          <a:p>
            <a:endParaRPr lang="en-US" altLang="zh-CN" sz="2800" b="1" dirty="0" smtClean="0"/>
          </a:p>
          <a:p>
            <a:r>
              <a:rPr lang="zh-CN" altLang="zh-CN" sz="2800" b="1" dirty="0" smtClean="0"/>
              <a:t>国家</a:t>
            </a:r>
            <a:r>
              <a:rPr lang="zh-CN" altLang="zh-CN" sz="2800" b="1" dirty="0"/>
              <a:t>补贴：</a:t>
            </a:r>
            <a:r>
              <a:rPr lang="en-US" altLang="zh-CN" sz="2800" b="1" dirty="0"/>
              <a:t>500</a:t>
            </a:r>
            <a:r>
              <a:rPr lang="zh-CN" altLang="zh-CN" sz="2800" b="1" dirty="0"/>
              <a:t>万元</a:t>
            </a:r>
            <a:r>
              <a:rPr lang="en-US" altLang="zh-CN" sz="2800" b="1" dirty="0"/>
              <a:t>   </a:t>
            </a:r>
            <a:endParaRPr lang="zh-CN" altLang="zh-CN" sz="2800" dirty="0"/>
          </a:p>
          <a:p>
            <a:r>
              <a:rPr lang="zh-CN" altLang="zh-CN" sz="2800" dirty="0"/>
              <a:t>保守</a:t>
            </a:r>
            <a:r>
              <a:rPr lang="en-US" altLang="zh-CN" sz="2800" dirty="0"/>
              <a:t>100000</a:t>
            </a:r>
            <a:r>
              <a:rPr lang="zh-CN" altLang="zh-CN" sz="2800" dirty="0"/>
              <a:t>亩</a:t>
            </a:r>
            <a:r>
              <a:rPr lang="en-US" altLang="zh-CN" sz="2800" dirty="0"/>
              <a:t>*50</a:t>
            </a:r>
            <a:r>
              <a:rPr lang="zh-CN" altLang="zh-CN" sz="2800" dirty="0"/>
              <a:t>元</a:t>
            </a:r>
            <a:r>
              <a:rPr lang="en-US" altLang="zh-CN" sz="2800" dirty="0"/>
              <a:t>=500</a:t>
            </a:r>
            <a:r>
              <a:rPr lang="zh-CN" altLang="zh-CN" sz="2800" dirty="0"/>
              <a:t>万元</a:t>
            </a:r>
          </a:p>
          <a:p>
            <a:endParaRPr lang="en-US" altLang="zh-CN" sz="2800" b="1" dirty="0" smtClean="0"/>
          </a:p>
          <a:p>
            <a:r>
              <a:rPr lang="zh-CN" altLang="zh-CN" sz="2800" b="1" dirty="0" smtClean="0"/>
              <a:t>深加工</a:t>
            </a:r>
            <a:r>
              <a:rPr lang="zh-CN" altLang="zh-CN" sz="2800" b="1" dirty="0"/>
              <a:t>：</a:t>
            </a:r>
            <a:r>
              <a:rPr lang="en-US" altLang="zh-CN" sz="2800" b="1" dirty="0"/>
              <a:t>2000</a:t>
            </a:r>
            <a:r>
              <a:rPr lang="zh-CN" altLang="zh-CN" sz="2800" b="1" dirty="0"/>
              <a:t>万元（</a:t>
            </a:r>
            <a:r>
              <a:rPr lang="zh-CN" altLang="zh-CN" sz="2800" dirty="0"/>
              <a:t>一期</a:t>
            </a:r>
            <a:r>
              <a:rPr lang="en-US" altLang="zh-CN" sz="2800" dirty="0"/>
              <a:t>3000</a:t>
            </a:r>
            <a:r>
              <a:rPr lang="zh-CN" altLang="zh-CN" sz="2800" dirty="0"/>
              <a:t>吨流水线预估利润</a:t>
            </a:r>
            <a:r>
              <a:rPr lang="zh-CN" altLang="zh-CN" sz="2800" b="1" dirty="0"/>
              <a:t>）</a:t>
            </a:r>
            <a:endParaRPr lang="en-US" altLang="zh-CN" sz="1600" dirty="0" smtClean="0"/>
          </a:p>
        </p:txBody>
      </p:sp>
      <p:sp>
        <p:nvSpPr>
          <p:cNvPr id="35" name="矩形 34"/>
          <p:cNvSpPr/>
          <p:nvPr/>
        </p:nvSpPr>
        <p:spPr>
          <a:xfrm>
            <a:off x="551384" y="251937"/>
            <a:ext cx="1385123" cy="584775"/>
          </a:xfrm>
          <a:prstGeom prst="rect">
            <a:avLst/>
          </a:prstGeom>
          <a:solidFill>
            <a:schemeClr val="bg2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LOGO</a:t>
            </a:r>
            <a:endParaRPr lang="zh-CN" alt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>
            <a:off x="334485" y="6453336"/>
            <a:ext cx="11450147" cy="40466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98" y="119978"/>
            <a:ext cx="1676429" cy="848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200" dirty="0" smtClean="0"/>
              <a:t>                             </a:t>
            </a:r>
            <a:r>
              <a:rPr lang="zh-CN" altLang="en-US" sz="3200" dirty="0" smtClean="0">
                <a:solidFill>
                  <a:srgbClr val="FF0000"/>
                </a:solidFill>
              </a:rPr>
              <a:t>企  业  现  状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47" name="文本占位符 2"/>
          <p:cNvSpPr txBox="1"/>
          <p:nvPr/>
        </p:nvSpPr>
        <p:spPr>
          <a:xfrm>
            <a:off x="702892" y="1190021"/>
            <a:ext cx="1261043" cy="4980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1800" dirty="0">
                <a:solidFill>
                  <a:schemeClr val="bg1">
                    <a:lumMod val="75000"/>
                  </a:schemeClr>
                </a:solidFill>
              </a:rPr>
              <a:t>投资亮点</a:t>
            </a:r>
            <a:endParaRPr lang="en-US" altLang="zh-CN" sz="1800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1800" dirty="0">
                <a:solidFill>
                  <a:schemeClr val="bg1">
                    <a:lumMod val="75000"/>
                  </a:schemeClr>
                </a:solidFill>
              </a:rPr>
              <a:t>团队介绍</a:t>
            </a:r>
            <a:endParaRPr lang="en-US" altLang="zh-CN" sz="1800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1800" dirty="0" smtClean="0">
                <a:solidFill>
                  <a:schemeClr val="bg1">
                    <a:lumMod val="75000"/>
                  </a:schemeClr>
                </a:solidFill>
              </a:rPr>
              <a:t>市场概</a:t>
            </a:r>
            <a:r>
              <a:rPr lang="zh-CN" altLang="en-US" sz="1800" dirty="0">
                <a:solidFill>
                  <a:schemeClr val="bg1">
                    <a:lumMod val="75000"/>
                  </a:schemeClr>
                </a:solidFill>
              </a:rPr>
              <a:t>况</a:t>
            </a:r>
            <a:endParaRPr lang="en-US" altLang="zh-CN" sz="1800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1800" b="0" dirty="0" smtClean="0">
                <a:solidFill>
                  <a:schemeClr val="bg1">
                    <a:lumMod val="75000"/>
                  </a:schemeClr>
                </a:solidFill>
              </a:rPr>
              <a:t>行业</a:t>
            </a:r>
            <a:r>
              <a:rPr lang="zh-CN" altLang="en-US" sz="1800" dirty="0" smtClean="0">
                <a:solidFill>
                  <a:schemeClr val="bg1">
                    <a:lumMod val="75000"/>
                  </a:schemeClr>
                </a:solidFill>
              </a:rPr>
              <a:t>痛点</a:t>
            </a:r>
            <a:endParaRPr lang="en-US" altLang="zh-CN" sz="1800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1800" b="0" dirty="0" smtClean="0">
                <a:solidFill>
                  <a:schemeClr val="bg1">
                    <a:lumMod val="75000"/>
                  </a:schemeClr>
                </a:solidFill>
              </a:rPr>
              <a:t>项目介绍</a:t>
            </a:r>
            <a:endParaRPr lang="en-US" altLang="zh-CN" sz="1800" b="0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1800" b="0" dirty="0" smtClean="0">
                <a:solidFill>
                  <a:schemeClr val="bg1">
                    <a:lumMod val="75000"/>
                  </a:schemeClr>
                </a:solidFill>
              </a:rPr>
              <a:t>商业模式</a:t>
            </a:r>
            <a:endParaRPr lang="en-US" altLang="zh-CN" sz="1800" b="0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1800" b="1" dirty="0" smtClean="0">
                <a:solidFill>
                  <a:srgbClr val="FFC000"/>
                </a:solidFill>
              </a:rPr>
              <a:t>运营现状</a:t>
            </a:r>
            <a:endParaRPr lang="en-US" altLang="zh-CN" sz="1800" b="1" dirty="0" smtClean="0">
              <a:solidFill>
                <a:srgbClr val="FFC000"/>
              </a:solidFill>
            </a:endParaRPr>
          </a:p>
          <a:p>
            <a:pPr marL="0" indent="0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1800" dirty="0" smtClean="0">
                <a:solidFill>
                  <a:schemeClr val="bg1">
                    <a:lumMod val="75000"/>
                  </a:schemeClr>
                </a:solidFill>
              </a:rPr>
              <a:t>未来规划</a:t>
            </a:r>
            <a:endParaRPr lang="en-US" altLang="zh-CN" sz="1800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1800" b="0" dirty="0" smtClean="0">
                <a:solidFill>
                  <a:schemeClr val="bg1">
                    <a:lumMod val="75000"/>
                  </a:schemeClr>
                </a:solidFill>
              </a:rPr>
              <a:t>融资计划</a:t>
            </a:r>
            <a:endParaRPr lang="en-US" altLang="zh-CN" sz="1800" b="0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zh-CN" altLang="en-US" sz="1800" b="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124635" y="1190021"/>
            <a:ext cx="922794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00B050"/>
                </a:solidFill>
              </a:rPr>
              <a:t>已投资</a:t>
            </a:r>
            <a:r>
              <a:rPr lang="en-US" altLang="zh-CN" sz="2800" b="1" dirty="0" smtClean="0">
                <a:solidFill>
                  <a:srgbClr val="00B050"/>
                </a:solidFill>
              </a:rPr>
              <a:t>2300</a:t>
            </a:r>
            <a:r>
              <a:rPr lang="zh-CN" altLang="en-US" sz="2800" b="1" dirty="0" smtClean="0">
                <a:solidFill>
                  <a:srgbClr val="00B050"/>
                </a:solidFill>
              </a:rPr>
              <a:t>万元</a:t>
            </a:r>
            <a:endParaRPr lang="en-US" altLang="zh-CN" sz="2800" b="1" dirty="0" smtClean="0">
              <a:solidFill>
                <a:srgbClr val="00B050"/>
              </a:solidFill>
            </a:endParaRPr>
          </a:p>
          <a:p>
            <a:endParaRPr lang="en-US" altLang="zh-CN" sz="2800" b="1" dirty="0" smtClean="0">
              <a:solidFill>
                <a:srgbClr val="00B050"/>
              </a:solidFill>
            </a:endParaRPr>
          </a:p>
          <a:p>
            <a:r>
              <a:rPr lang="zh-CN" altLang="zh-CN" sz="2800" b="1" dirty="0" smtClean="0"/>
              <a:t>种植</a:t>
            </a:r>
            <a:r>
              <a:rPr lang="zh-CN" altLang="zh-CN" sz="2800" dirty="0" smtClean="0"/>
              <a:t>：</a:t>
            </a:r>
            <a:r>
              <a:rPr lang="zh-CN" altLang="zh-CN" sz="2400" dirty="0" smtClean="0"/>
              <a:t>已</a:t>
            </a:r>
            <a:r>
              <a:rPr lang="zh-CN" altLang="zh-CN" sz="2400" dirty="0"/>
              <a:t>种植</a:t>
            </a:r>
            <a:r>
              <a:rPr lang="en-US" altLang="zh-CN" sz="2400" dirty="0"/>
              <a:t>5500</a:t>
            </a:r>
            <a:r>
              <a:rPr lang="zh-CN" altLang="zh-CN" sz="2400" dirty="0" smtClean="0"/>
              <a:t>亩</a:t>
            </a:r>
            <a:endParaRPr lang="en-US" altLang="zh-CN" sz="2400" dirty="0" smtClean="0"/>
          </a:p>
          <a:p>
            <a:endParaRPr lang="en-US" altLang="zh-CN" sz="2800" b="1" dirty="0" smtClean="0"/>
          </a:p>
          <a:p>
            <a:r>
              <a:rPr lang="zh-CN" altLang="zh-CN" sz="2800" b="1" dirty="0" smtClean="0"/>
              <a:t>深加工</a:t>
            </a:r>
            <a:r>
              <a:rPr lang="zh-CN" altLang="zh-CN" sz="2800" dirty="0"/>
              <a:t>：</a:t>
            </a:r>
            <a:r>
              <a:rPr lang="zh-CN" altLang="zh-CN" sz="2400" dirty="0"/>
              <a:t>一期厂区占地</a:t>
            </a:r>
            <a:r>
              <a:rPr lang="en-US" altLang="zh-CN" sz="2400" dirty="0"/>
              <a:t>30</a:t>
            </a:r>
            <a:r>
              <a:rPr lang="zh-CN" altLang="zh-CN" sz="2400" dirty="0"/>
              <a:t>亩</a:t>
            </a:r>
            <a:r>
              <a:rPr lang="zh-CN" altLang="zh-CN" sz="2400" dirty="0" smtClean="0"/>
              <a:t>，</a:t>
            </a:r>
            <a:r>
              <a:rPr lang="zh-CN" altLang="en-US" sz="2400" dirty="0" smtClean="0"/>
              <a:t>已建设厂房</a:t>
            </a:r>
            <a:r>
              <a:rPr lang="en-US" altLang="zh-CN" sz="2400" dirty="0" smtClean="0"/>
              <a:t>2200</a:t>
            </a:r>
            <a:r>
              <a:rPr lang="zh-CN" altLang="en-US" sz="2400" dirty="0" smtClean="0"/>
              <a:t>㎡、</a:t>
            </a:r>
            <a:r>
              <a:rPr lang="zh-CN" altLang="zh-CN" sz="2400" dirty="0" smtClean="0"/>
              <a:t>年</a:t>
            </a:r>
            <a:r>
              <a:rPr lang="zh-CN" altLang="zh-CN" sz="2400" dirty="0"/>
              <a:t>加工</a:t>
            </a:r>
            <a:r>
              <a:rPr lang="en-US" altLang="zh-CN" sz="2400" dirty="0"/>
              <a:t>3000</a:t>
            </a:r>
            <a:r>
              <a:rPr lang="zh-CN" altLang="zh-CN" sz="2400" dirty="0" smtClean="0"/>
              <a:t>吨</a:t>
            </a:r>
            <a:r>
              <a:rPr lang="en-US" altLang="zh-CN" sz="2400" dirty="0" smtClean="0"/>
              <a:t>        </a:t>
            </a:r>
            <a:r>
              <a:rPr lang="zh-CN" altLang="zh-CN" sz="2400" dirty="0" smtClean="0"/>
              <a:t>生产线</a:t>
            </a:r>
            <a:r>
              <a:rPr lang="zh-CN" altLang="zh-CN" sz="2400" dirty="0"/>
              <a:t>已安装结束，未作净化</a:t>
            </a:r>
            <a:r>
              <a:rPr lang="zh-CN" altLang="zh-CN" sz="2400" dirty="0" smtClean="0"/>
              <a:t>，</a:t>
            </a:r>
            <a:r>
              <a:rPr lang="zh-CN" altLang="en-US" sz="2400" dirty="0" smtClean="0"/>
              <a:t>冷库</a:t>
            </a:r>
            <a:r>
              <a:rPr lang="en-US" altLang="zh-CN" sz="2400" dirty="0" smtClean="0"/>
              <a:t>250</a:t>
            </a:r>
            <a:r>
              <a:rPr lang="zh-CN" altLang="en-US" sz="2400" dirty="0" smtClean="0"/>
              <a:t>吨等</a:t>
            </a:r>
            <a:endParaRPr lang="en-US" altLang="zh-CN" sz="2400" dirty="0" smtClean="0"/>
          </a:p>
          <a:p>
            <a:endParaRPr lang="zh-CN" altLang="zh-CN" sz="2400" dirty="0"/>
          </a:p>
          <a:p>
            <a:r>
              <a:rPr lang="zh-CN" altLang="zh-CN" sz="2800" b="1" dirty="0"/>
              <a:t>商标</a:t>
            </a:r>
            <a:r>
              <a:rPr lang="zh-CN" altLang="zh-CN" sz="2800" dirty="0" smtClean="0"/>
              <a:t>：</a:t>
            </a:r>
            <a:r>
              <a:rPr lang="zh-CN" altLang="en-US" sz="2400" dirty="0" smtClean="0"/>
              <a:t>幻彩湖、</a:t>
            </a:r>
            <a:r>
              <a:rPr lang="zh-CN" altLang="zh-CN" sz="2400" dirty="0" smtClean="0"/>
              <a:t>幻</a:t>
            </a:r>
            <a:r>
              <a:rPr lang="zh-CN" altLang="zh-CN" sz="2400" dirty="0"/>
              <a:t>彩华创 </a:t>
            </a:r>
            <a:r>
              <a:rPr lang="zh-CN" altLang="en-US" sz="2400" dirty="0" smtClean="0"/>
              <a:t>、</a:t>
            </a:r>
            <a:r>
              <a:rPr lang="zh-CN" altLang="zh-CN" sz="2400" dirty="0" smtClean="0"/>
              <a:t>华</a:t>
            </a:r>
            <a:r>
              <a:rPr lang="zh-CN" altLang="zh-CN" sz="2400" dirty="0"/>
              <a:t>创棘</a:t>
            </a:r>
            <a:r>
              <a:rPr lang="zh-CN" altLang="zh-CN" sz="2400" dirty="0" smtClean="0"/>
              <a:t>缘</a:t>
            </a:r>
            <a:r>
              <a:rPr lang="zh-CN" altLang="en-US" sz="2400" dirty="0" smtClean="0"/>
              <a:t>、西施贴</a:t>
            </a:r>
            <a:r>
              <a:rPr lang="zh-CN" altLang="zh-CN" sz="2400" dirty="0" smtClean="0"/>
              <a:t>已</a:t>
            </a:r>
            <a:r>
              <a:rPr lang="zh-CN" altLang="zh-CN" sz="2400" dirty="0"/>
              <a:t>注册成功</a:t>
            </a:r>
            <a:r>
              <a:rPr lang="zh-CN" altLang="zh-CN" sz="2800" dirty="0" smtClean="0"/>
              <a:t>。</a:t>
            </a:r>
            <a:endParaRPr lang="en-US" altLang="zh-CN" sz="2800" dirty="0" smtClean="0"/>
          </a:p>
          <a:p>
            <a:endParaRPr lang="en-US" altLang="zh-CN" sz="2800" dirty="0" smtClean="0"/>
          </a:p>
          <a:p>
            <a:r>
              <a:rPr lang="zh-CN" altLang="zh-CN" sz="2800" b="1" dirty="0" smtClean="0"/>
              <a:t>市场</a:t>
            </a:r>
            <a:r>
              <a:rPr lang="zh-CN" altLang="zh-CN" sz="2800" b="1" dirty="0"/>
              <a:t>宣传</a:t>
            </a:r>
            <a:r>
              <a:rPr lang="zh-CN" altLang="zh-CN" sz="2800" b="1" dirty="0" smtClean="0"/>
              <a:t>：</a:t>
            </a:r>
            <a:r>
              <a:rPr lang="zh-CN" altLang="zh-CN" sz="2400" dirty="0" smtClean="0"/>
              <a:t>公司</a:t>
            </a:r>
            <a:r>
              <a:rPr lang="zh-CN" altLang="zh-CN" sz="2400" dirty="0"/>
              <a:t>与今日头条签订推广</a:t>
            </a:r>
            <a:r>
              <a:rPr lang="zh-CN" altLang="zh-CN" sz="2400" dirty="0" smtClean="0"/>
              <a:t>合同，</a:t>
            </a:r>
            <a:r>
              <a:rPr lang="zh-CN" altLang="zh-CN" sz="2400" dirty="0"/>
              <a:t>与食品招商网签订招商合同，与杭州鼎好网络科技公司签订品牌包装合同（公司网站已在百度头版</a:t>
            </a:r>
            <a:r>
              <a:rPr lang="zh-CN" altLang="zh-CN" sz="2400" dirty="0" smtClean="0"/>
              <a:t>）</a:t>
            </a:r>
            <a:r>
              <a:rPr lang="zh-CN" altLang="zh-CN" sz="2800" dirty="0" smtClean="0"/>
              <a:t>。</a:t>
            </a:r>
            <a:endParaRPr lang="zh-CN" altLang="zh-CN" sz="2800" dirty="0"/>
          </a:p>
        </p:txBody>
      </p:sp>
      <p:sp>
        <p:nvSpPr>
          <p:cNvPr id="49" name="矩形 48"/>
          <p:cNvSpPr/>
          <p:nvPr/>
        </p:nvSpPr>
        <p:spPr>
          <a:xfrm>
            <a:off x="551384" y="251937"/>
            <a:ext cx="1385123" cy="584775"/>
          </a:xfrm>
          <a:prstGeom prst="rect">
            <a:avLst/>
          </a:prstGeom>
          <a:solidFill>
            <a:schemeClr val="bg2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LOGO</a:t>
            </a:r>
            <a:endParaRPr lang="zh-CN" alt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>
            <a:off x="334485" y="6453336"/>
            <a:ext cx="11450147" cy="40466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73" y="0"/>
            <a:ext cx="1676429" cy="848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5174352"/>
  <p:tag name="MH_LIBRARY" val="GRAPHIC"/>
  <p:tag name="MH_TYPE" val="Other"/>
  <p:tag name="MH_ORDER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5174352"/>
  <p:tag name="MH_LIBRARY" val="GRAPHIC"/>
  <p:tag name="MH_TYPE" val="Other"/>
  <p:tag name="MH_ORDER" val="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5174352"/>
  <p:tag name="MH_LIBRARY" val="GRAPHIC"/>
  <p:tag name="MH_TYPE" val="Other"/>
  <p:tag name="MH_ORDER" val="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5174352"/>
  <p:tag name="MH_LIBRARY" val="GRAPHIC"/>
  <p:tag name="MH_TYPE" val="Other"/>
  <p:tag name="MH_ORDER" val="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5174352"/>
  <p:tag name="MH_LIBRARY" val="GRAPHIC"/>
  <p:tag name="MH_TYPE" val="Other"/>
  <p:tag name="MH_ORDER" val="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5174352"/>
  <p:tag name="MH_LIBRARY" val="GRAPHIC"/>
  <p:tag name="MH_TYPE" val="Other"/>
  <p:tag name="MH_ORDER" val="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5174352"/>
  <p:tag name="MH_LIBRARY" val="GRAPHIC"/>
  <p:tag name="MH_TYPE" val="Other"/>
  <p:tag name="MH_ORDER" val="1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7174525"/>
  <p:tag name="MH_LIBRARY" val="GRAPHIC"/>
  <p:tag name="MH_TYPE" val="Text"/>
  <p:tag name="MH_ORDER" val="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6164110"/>
  <p:tag name="MH_LIBRARY" val="GRAPHIC"/>
  <p:tag name="MH_TYPE" val="Other"/>
  <p:tag name="MH_ORDER" val="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6164110"/>
  <p:tag name="MH_LIBRARY" val="GRAPHIC"/>
  <p:tag name="MH_TYPE" val="Other"/>
  <p:tag name="MH_ORDER" val="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6164110"/>
  <p:tag name="MH_LIBRARY" val="GRAPHIC"/>
  <p:tag name="MH_TYPE" val="Other"/>
  <p:tag name="MH_ORDER" val="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5174352"/>
  <p:tag name="MH_LIBRARY" val="GRAPHIC"/>
  <p:tag name="MH_TYPE" val="Other"/>
  <p:tag name="MH_ORDER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6164110"/>
  <p:tag name="MH_LIBRARY" val="GRAPHIC"/>
  <p:tag name="MH_TYPE" val="Other"/>
  <p:tag name="MH_ORDER" val="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6164110"/>
  <p:tag name="MH_LIBRARY" val="GRAPHIC"/>
  <p:tag name="MH_TYPE" val="Other"/>
  <p:tag name="MH_ORDER" val="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6164110"/>
  <p:tag name="MH_LIBRARY" val="GRAPHIC"/>
  <p:tag name="MH_TYPE" val="Other"/>
  <p:tag name="MH_ORDER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6164110"/>
  <p:tag name="MH_LIBRARY" val="GRAPHIC"/>
  <p:tag name="MH_TYPE" val="Other"/>
  <p:tag name="MH_ORDER" val="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6164110"/>
  <p:tag name="MH_LIBRARY" val="GRAPHIC"/>
  <p:tag name="MH_TYPE" val="Other"/>
  <p:tag name="MH_ORDER" val="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5174352"/>
  <p:tag name="MH_LIBRARY" val="GRAPHIC"/>
  <p:tag name="MH_TYPE" val="SubTitle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5174352"/>
  <p:tag name="MH_LIBRARY" val="GRAPHIC"/>
  <p:tag name="MH_TYPE" val="SubTitle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5174352"/>
  <p:tag name="MH_LIBRARY" val="GRAPHIC"/>
  <p:tag name="MH_TYPE" val="SubTitle"/>
  <p:tag name="MH_ORDER" val="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5174352"/>
  <p:tag name="MH_LIBRARY" val="GRAPHIC"/>
  <p:tag name="MH_TYPE" val="SubTitle"/>
  <p:tag name="MH_ORDER" val="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5174352"/>
  <p:tag name="MH_LIBRARY" val="GRAPHIC"/>
  <p:tag name="MH_TYPE" val="SubTitle"/>
  <p:tag name="MH_ORDER" val="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5174352"/>
  <p:tag name="MH_LIBRARY" val="GRAPHIC"/>
  <p:tag name="MH_TYPE" val="Other"/>
  <p:tag name="MH_ORDER" val="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5174352"/>
  <p:tag name="MH_LIBRARY" val="GRAPHIC"/>
  <p:tag name="MH_TYPE" val="Other"/>
  <p:tag name="MH_ORDER" val="4"/>
</p:tagLst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自定义 1">
      <a:dk1>
        <a:sysClr val="windowText" lastClr="000000"/>
      </a:dk1>
      <a:lt1>
        <a:srgbClr val="7F7F7F"/>
      </a:lt1>
      <a:dk2>
        <a:srgbClr val="FFC000"/>
      </a:dk2>
      <a:lt2>
        <a:srgbClr val="FFFFFF"/>
      </a:lt2>
      <a:accent1>
        <a:srgbClr val="FFC000"/>
      </a:accent1>
      <a:accent2>
        <a:srgbClr val="FAC08F"/>
      </a:accent2>
      <a:accent3>
        <a:srgbClr val="FA828C"/>
      </a:accent3>
      <a:accent4>
        <a:srgbClr val="FAC08F"/>
      </a:accent4>
      <a:accent5>
        <a:srgbClr val="92CDDC"/>
      </a:accent5>
      <a:accent6>
        <a:srgbClr val="FFFFFF"/>
      </a:accent6>
      <a:hlink>
        <a:srgbClr val="FFFFFF"/>
      </a:hlink>
      <a:folHlink>
        <a:srgbClr val="FFFFFF"/>
      </a:folHlink>
    </a:clrScheme>
    <a:fontScheme name="自定义 2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16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自定义 1">
      <a:dk1>
        <a:sysClr val="windowText" lastClr="000000"/>
      </a:dk1>
      <a:lt1>
        <a:srgbClr val="7F7F7F"/>
      </a:lt1>
      <a:dk2>
        <a:srgbClr val="FFC000"/>
      </a:dk2>
      <a:lt2>
        <a:srgbClr val="FFFFFF"/>
      </a:lt2>
      <a:accent1>
        <a:srgbClr val="FFC000"/>
      </a:accent1>
      <a:accent2>
        <a:srgbClr val="FAC08F"/>
      </a:accent2>
      <a:accent3>
        <a:srgbClr val="FA828C"/>
      </a:accent3>
      <a:accent4>
        <a:srgbClr val="FAC08F"/>
      </a:accent4>
      <a:accent5>
        <a:srgbClr val="92CDDC"/>
      </a:accent5>
      <a:accent6>
        <a:srgbClr val="FFFFFF"/>
      </a:accent6>
      <a:hlink>
        <a:srgbClr val="FFFFFF"/>
      </a:hlink>
      <a:folHlink>
        <a:srgbClr val="FFFFFF"/>
      </a:folHlink>
    </a:clrScheme>
    <a:fontScheme name="自定义 2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16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3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763</Words>
  <Application>Microsoft Office PowerPoint</Application>
  <PresentationFormat>自定义</PresentationFormat>
  <Paragraphs>175</Paragraphs>
  <Slides>12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3</vt:i4>
      </vt:variant>
      <vt:variant>
        <vt:lpstr>幻灯片标题</vt:lpstr>
      </vt:variant>
      <vt:variant>
        <vt:i4>12</vt:i4>
      </vt:variant>
    </vt:vector>
  </HeadingPairs>
  <TitlesOfParts>
    <vt:vector size="15" baseType="lpstr">
      <vt:lpstr>自定义设计方案</vt:lpstr>
      <vt:lpstr>1_Office 主题</vt:lpstr>
      <vt:lpstr>Office 主题</vt:lpstr>
      <vt:lpstr>新疆华创沙棘生物科技有限公司  商业计划书</vt:lpstr>
      <vt:lpstr>                           投  资   价  值</vt:lpstr>
      <vt:lpstr>                            行  业  价  值</vt:lpstr>
      <vt:lpstr>                             沙  棘  用  途</vt:lpstr>
      <vt:lpstr>                            利  润  来  源</vt:lpstr>
      <vt:lpstr>                            建  设  规  模</vt:lpstr>
      <vt:lpstr>产品展示                                             龙头企业</vt:lpstr>
      <vt:lpstr>PowerPoint 演示文稿</vt:lpstr>
      <vt:lpstr>                             企  业  现  状</vt:lpstr>
      <vt:lpstr>                            未  来  战  略  规  划</vt:lpstr>
      <vt:lpstr>                                  融  资  需  求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Leila Wu</dc:creator>
  <cp:lastModifiedBy>微软用户</cp:lastModifiedBy>
  <cp:revision>553</cp:revision>
  <dcterms:created xsi:type="dcterms:W3CDTF">2015-05-27T03:30:00Z</dcterms:created>
  <dcterms:modified xsi:type="dcterms:W3CDTF">2020-04-01T08:08:01Z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2052-10.1.0.7520</vt:lpwstr>
  </property>
</Properties>
</file>