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85" r:id="rId4"/>
    <p:sldId id="263" r:id="rId5"/>
    <p:sldId id="264" r:id="rId7"/>
    <p:sldId id="270" r:id="rId8"/>
    <p:sldId id="269" r:id="rId9"/>
    <p:sldId id="274" r:id="rId10"/>
    <p:sldId id="278" r:id="rId11"/>
    <p:sldId id="275" r:id="rId12"/>
    <p:sldId id="262" r:id="rId13"/>
    <p:sldId id="298" r:id="rId14"/>
    <p:sldId id="276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6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http://docer.wps.cn</a:t>
            </a:r>
            <a:endParaRPr lang="en-US" altLang="zh-CN" dirty="0"/>
          </a:p>
        </p:txBody>
      </p:sp>
      <p:sp>
        <p:nvSpPr>
          <p:cNvPr id="6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D68-1B6B-4292-B091-0CBD0523A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D68-1B6B-4292-B091-0CBD0523A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D68-1B6B-4292-B091-0CBD0523A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spTree>
      <p:nvGrpSpPr>
        <p:cNvPr id="1" name=""/>
        <p:cNvGrpSpPr/>
        <p:nvPr/>
      </p:nvGrpSpPr>
      <p:grpSpPr/>
      <p:pic>
        <p:nvPicPr>
          <p:cNvPr id="717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04617" y="0"/>
            <a:ext cx="4887383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172" name="Rectangle 4"/>
          <p:cNvSpPr>
            <a:spLocks noGrp="1"/>
          </p:cNvSpPr>
          <p:nvPr>
            <p:ph type="ctrTitle"/>
          </p:nvPr>
        </p:nvSpPr>
        <p:spPr>
          <a:xfrm>
            <a:off x="912284" y="2133600"/>
            <a:ext cx="8640233" cy="7905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r">
              <a:defRPr kern="12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3" name="Rectangle 5"/>
          <p:cNvSpPr>
            <a:spLocks noGrp="1"/>
          </p:cNvSpPr>
          <p:nvPr>
            <p:ph type="subTitle" idx="1"/>
          </p:nvPr>
        </p:nvSpPr>
        <p:spPr>
          <a:xfrm>
            <a:off x="912284" y="3068638"/>
            <a:ext cx="8640233" cy="6127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r">
              <a:buNone/>
              <a:defRPr kern="1200">
                <a:solidFill>
                  <a:schemeClr val="folHlink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folHlink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folHlink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folHlink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folHlink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175" name="页脚占位符 7174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endParaRPr lang="zh-CN" altLang="en-US"/>
          </a:p>
        </p:txBody>
      </p:sp>
      <p:sp>
        <p:nvSpPr>
          <p:cNvPr id="7176" name="日期占位符 7175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endParaRPr lang="zh-CN" altLang="en-US"/>
          </a:p>
        </p:txBody>
      </p:sp>
      <p:sp>
        <p:nvSpPr>
          <p:cNvPr id="7177" name="灯片编号占位符 717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lvl="0"/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D68-1B6B-4292-B091-0CBD0523A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lvl="0"/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lvl="0"/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D68-1B6B-4292-B091-0CBD0523A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D68-1B6B-4292-B091-0CBD0523A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D68-1B6B-4292-B091-0CBD0523A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D68-1B6B-4292-B091-0CBD0523A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D68-1B6B-4292-B091-0CBD0523A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D68-1B6B-4292-B091-0CBD0523A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D68-1B6B-4292-B091-0CBD0523A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image" Target="../media/image4.png"/><Relationship Id="rId15" Type="http://schemas.openxmlformats.org/officeDocument/2006/relationships/image" Target="../media/image3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alphaModFix amt="6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65D68-1B6B-4292-B091-0CBD0523AD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6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0153651" y="0"/>
            <a:ext cx="2032000" cy="13176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7" name="Picture 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160000" y="5757863"/>
            <a:ext cx="2032000" cy="110013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897467" y="309563"/>
            <a:ext cx="9256184" cy="69691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912284" y="1268413"/>
            <a:ext cx="10363200" cy="483552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1"/>
            <a:endParaRPr lang="en-US" altLang="zh-CN" dirty="0"/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1" name="日期占位符 1030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1032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 Rounded MT Bold" panose="020F0704030504030204" pitchFamily="34" charset="0"/>
          <a:ea typeface="微软雅黑" panose="020B0503020204020204" pitchFamily="34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 Rounded MT Bold" panose="020F0704030504030204" pitchFamily="34" charset="0"/>
          <a:ea typeface="微软雅黑" panose="020B0503020204020204" pitchFamily="34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 Rounded MT Bold" panose="020F0704030504030204" pitchFamily="34" charset="0"/>
          <a:ea typeface="微软雅黑" panose="020B0503020204020204" pitchFamily="34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 Rounded MT Bold" panose="020F070403050403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443865" y="1082675"/>
            <a:ext cx="9713595" cy="790575"/>
          </a:xfrm>
        </p:spPr>
        <p:txBody>
          <a:bodyPr/>
          <a:p>
            <a:pPr algn="l"/>
            <a:r>
              <a:rPr lang="zh-CN" altLang="en-US" sz="4800" dirty="0">
                <a:latin typeface="+mn-ea"/>
                <a:ea typeface="+mn-ea"/>
                <a:sym typeface="+mn-ea"/>
              </a:rPr>
              <a:t>悦芃泰（广州）天然食品有限公司</a:t>
            </a:r>
            <a:endParaRPr lang="zh-CN" altLang="en-US" sz="480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375285" y="3115945"/>
            <a:ext cx="9547225" cy="951230"/>
          </a:xfrm>
        </p:spPr>
        <p:txBody>
          <a:bodyPr/>
          <a:p>
            <a:pPr algn="l"/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专业进口加拿大，美国浓缩汁供应商，蓝莓浓缩汁，蔓越莓浓缩汁，康科特葡萄浓缩汁，红树莓浓缩汁等二十多种进口浓缩果汁</a:t>
            </a:r>
            <a:endParaRPr lang="zh-CN" altLang="en-US" sz="280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联系电话：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18928870675</a:t>
            </a:r>
            <a:endParaRPr lang="en-US" altLang="zh-CN" sz="280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89710" y="353695"/>
            <a:ext cx="353504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latin typeface="华文隶书" panose="02010800040101010101" charset="-122"/>
                <a:ea typeface="华文隶书" panose="02010800040101010101" charset="-122"/>
              </a:rPr>
              <a:t>合作企业</a:t>
            </a:r>
            <a:endParaRPr lang="zh-CN" altLang="en-US" sz="6000"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3" name="图片 2" descr="大连盐业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23535" y="2842260"/>
            <a:ext cx="4580255" cy="951230"/>
          </a:xfrm>
          <a:prstGeom prst="rect">
            <a:avLst/>
          </a:prstGeom>
        </p:spPr>
      </p:pic>
      <p:pic>
        <p:nvPicPr>
          <p:cNvPr id="4" name="图片 3" descr="汇源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17090" y="1983105"/>
            <a:ext cx="1443990" cy="962025"/>
          </a:xfrm>
          <a:prstGeom prst="rect">
            <a:avLst/>
          </a:prstGeom>
        </p:spPr>
      </p:pic>
      <p:pic>
        <p:nvPicPr>
          <p:cNvPr id="5" name="图片 4" descr="君乐宝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8470" y="1190625"/>
            <a:ext cx="1880870" cy="1506855"/>
          </a:xfrm>
          <a:prstGeom prst="rect">
            <a:avLst/>
          </a:prstGeom>
        </p:spPr>
      </p:pic>
      <p:pic>
        <p:nvPicPr>
          <p:cNvPr id="6" name="图片 5" descr="蒙牛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40500" y="4138930"/>
            <a:ext cx="2476500" cy="1649730"/>
          </a:xfrm>
          <a:prstGeom prst="rect">
            <a:avLst/>
          </a:prstGeom>
        </p:spPr>
      </p:pic>
      <p:pic>
        <p:nvPicPr>
          <p:cNvPr id="7" name="图片 6" descr="天士力集团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67930" y="1142365"/>
            <a:ext cx="2644775" cy="1221105"/>
          </a:xfrm>
          <a:prstGeom prst="rect">
            <a:avLst/>
          </a:prstGeom>
        </p:spPr>
      </p:pic>
      <p:pic>
        <p:nvPicPr>
          <p:cNvPr id="8" name="图片 7" descr="光明乳业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160270" y="3866515"/>
            <a:ext cx="1582420" cy="15386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文本框 27"/>
          <p:cNvSpPr txBox="1"/>
          <p:nvPr/>
        </p:nvSpPr>
        <p:spPr>
          <a:xfrm>
            <a:off x="-17145" y="28575"/>
            <a:ext cx="4415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我公司产品</a:t>
            </a:r>
            <a:endParaRPr lang="zh-CN" altLang="en-US" sz="2800" b="1"/>
          </a:p>
        </p:txBody>
      </p:sp>
      <p:graphicFrame>
        <p:nvGraphicFramePr>
          <p:cNvPr id="0" name="表格 -1"/>
          <p:cNvGraphicFramePr/>
          <p:nvPr/>
        </p:nvGraphicFramePr>
        <p:xfrm>
          <a:off x="41275" y="596265"/>
          <a:ext cx="12011660" cy="607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565"/>
                <a:gridCol w="1685290"/>
                <a:gridCol w="963295"/>
                <a:gridCol w="1396365"/>
                <a:gridCol w="5617210"/>
                <a:gridCol w="1765935"/>
              </a:tblGrid>
              <a:tr h="32004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编号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产品名称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型号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endParaRPr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产品介绍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规格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芒果浓缩汁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2576.1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中美洲，墨西哥产凯特芒果，风味独特，有很强烈的芒果风味。糖度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68,5.2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948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康科特葡萄浓缩汁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2689.1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美国特产，华盛顿州产，有很奇特的康科特葡萄香气，香气浓郁。美洲土生葡萄族群中最有名的。康科特葡萄最适合用来制造葡萄果汁或果冻，而不是用来酿酒的。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4.3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倍浓缩，糖度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948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波森莓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2829.3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加利福尼亚州产，黑莓的一种杂交品种，成熟果实酸甜爽口，香味好，籽较小。糖度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68,6.8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倍浓缩，浓缩清汁。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948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草莓浓缩汁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2829.3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卡麦罗莎，晒娃草莓，有理想的风味，色泽，香气浓郁。糖度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68,8.5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272.6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   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白桃浓缩汁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3020.1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加利福尼亚州产白桃，糖度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68,6.6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948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甜樱桃（车厘子）浓缩汁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3949.1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美国特产之一，加利福尼亚州产，比国内的樱桃和巴西的针叶樱桃甜度高，风味浓郁。糖度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68,3.4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272.6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   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3294380" y="939800"/>
            <a:ext cx="1346200" cy="93853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08350" y="1899285"/>
            <a:ext cx="1332865" cy="90551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96285" y="2869565"/>
            <a:ext cx="1330960" cy="9245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3322955" y="3827780"/>
            <a:ext cx="1323975" cy="8953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3307080" y="4773295"/>
            <a:ext cx="1338580" cy="9137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6"/>
          <a:stretch>
            <a:fillRect/>
          </a:stretch>
        </p:blipFill>
        <p:spPr>
          <a:xfrm>
            <a:off x="3308985" y="5742940"/>
            <a:ext cx="1351280" cy="90551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" name="表格 15"/>
          <p:cNvGraphicFramePr/>
          <p:nvPr/>
        </p:nvGraphicFramePr>
        <p:xfrm>
          <a:off x="56515" y="60960"/>
          <a:ext cx="12026900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890"/>
                <a:gridCol w="1698625"/>
                <a:gridCol w="969010"/>
                <a:gridCol w="1471295"/>
                <a:gridCol w="5592445"/>
                <a:gridCol w="1778635"/>
              </a:tblGrid>
              <a:tr h="131000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蔓越莓浓缩汁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4155.1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美国蔓越莓是一种表皮鲜红，生长在矮藤上的小圆果，生长在寒冷的北美湿地，全球产区不到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万英亩。蔓越莓只适合栽种在高酸性沙土中，须经过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3-5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年栽培，才能长成鲜红的果实。目前国内种植面积很少。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66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红树莓（覆盆子）浓缩汁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4155.6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红树莓，俗称覆盆子，加利福尼亚州产。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7.4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倍浓缩，糖度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。维拉米特（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Willamette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）红树莓，现为美国主栽培品种。植株长势健壮，直立性较强。浆果中早熟，采收期集中。果大，平均单果重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克，暗红色，近圆形。适合各种加工用途，高产、稳产。到今仍是冷冻树莓国际贸易中的主要品种。要求土壤排水良好，适合山地栽培。米克（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Meeker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）红树莓，美国培育品种，生长旺盛，高产，果肉硬，是鲜食加工兼用品种。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indent="0" algn="l">
                        <a:buNone/>
                      </a:pPr>
                      <a:endParaRPr lang="zh-CN" altLang="en-US" sz="1600" b="0" u="none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indent="0" algn="l">
                        <a:buNone/>
                      </a:pP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20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哈密瓜浓缩汁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4555.1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哈密瓜浓缩汁，糖度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68,7.1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87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香蕉浓缩汁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4699.1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香蕉浓缩汁，半清汁，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3.2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倍浓缩，糖度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图片 16"/>
          <p:cNvPicPr/>
          <p:nvPr/>
        </p:nvPicPr>
        <p:blipFill>
          <a:blip r:embed="rId1"/>
          <a:stretch>
            <a:fillRect/>
          </a:stretch>
        </p:blipFill>
        <p:spPr>
          <a:xfrm>
            <a:off x="3282315" y="105410"/>
            <a:ext cx="1393825" cy="124650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18" name="图片 17"/>
          <p:cNvPicPr/>
          <p:nvPr/>
        </p:nvPicPr>
        <p:blipFill>
          <a:blip r:embed="rId2"/>
          <a:stretch>
            <a:fillRect/>
          </a:stretch>
        </p:blipFill>
        <p:spPr>
          <a:xfrm>
            <a:off x="3280410" y="1821180"/>
            <a:ext cx="1409065" cy="12763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19" name="图片 18"/>
          <p:cNvPicPr/>
          <p:nvPr/>
        </p:nvPicPr>
        <p:blipFill>
          <a:blip r:embed="rId3"/>
          <a:stretch>
            <a:fillRect/>
          </a:stretch>
        </p:blipFill>
        <p:spPr>
          <a:xfrm>
            <a:off x="3282315" y="3613150"/>
            <a:ext cx="1412240" cy="9486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20" name="图片 19"/>
          <p:cNvPicPr/>
          <p:nvPr/>
        </p:nvPicPr>
        <p:blipFill>
          <a:blip r:embed="rId4"/>
          <a:stretch>
            <a:fillRect/>
          </a:stretch>
        </p:blipFill>
        <p:spPr>
          <a:xfrm>
            <a:off x="3250565" y="4572635"/>
            <a:ext cx="1404620" cy="937895"/>
          </a:xfrm>
          <a:prstGeom prst="rect">
            <a:avLst/>
          </a:prstGeom>
          <a:noFill/>
          <a:ln w="9525">
            <a:noFill/>
            <a:miter/>
          </a:ln>
        </p:spPr>
      </p:pic>
      <p:graphicFrame>
        <p:nvGraphicFramePr>
          <p:cNvPr id="21" name="表格 20"/>
          <p:cNvGraphicFramePr/>
          <p:nvPr/>
        </p:nvGraphicFramePr>
        <p:xfrm>
          <a:off x="67945" y="5556250"/>
          <a:ext cx="11998960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95"/>
                <a:gridCol w="1681480"/>
                <a:gridCol w="970280"/>
                <a:gridCol w="1454785"/>
                <a:gridCol w="5603240"/>
                <a:gridCol w="1757680"/>
              </a:tblGrid>
              <a:tr h="102870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8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zh-CN" sz="18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8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野生蓝莓浓缩汁</a:t>
                      </a:r>
                      <a:endParaRPr lang="zh-CN" altLang="en-US" sz="18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8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4718.1</a:t>
                      </a:r>
                      <a:endParaRPr lang="en-US" altLang="zh-CN" sz="18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8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8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8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野生蓝莓，护眼之王，糖度</a:t>
                      </a:r>
                      <a:r>
                        <a:rPr lang="en-US" altLang="zh-CN" sz="18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68,6.8</a:t>
                      </a:r>
                      <a:r>
                        <a:rPr lang="zh-CN" altLang="en-US" sz="18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</a:t>
                      </a:r>
                      <a:endParaRPr lang="zh-CN" altLang="en-US" sz="18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8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272.6</a:t>
                      </a:r>
                      <a:r>
                        <a:rPr lang="zh-CN" altLang="en-US" sz="18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8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8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8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3279140" y="5585460"/>
            <a:ext cx="1423035" cy="98933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/>
        </p:nvGraphicFramePr>
        <p:xfrm>
          <a:off x="68580" y="59055"/>
          <a:ext cx="12042140" cy="676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525"/>
                <a:gridCol w="1700530"/>
                <a:gridCol w="970280"/>
                <a:gridCol w="1516380"/>
                <a:gridCol w="5556885"/>
                <a:gridCol w="1780540"/>
              </a:tblGrid>
              <a:tr h="170688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黑莓浓缩汁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4831.1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常青黑莓的原产地是英国，当地人一般将其称为剪叶黑莓。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1850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年常青黑莓被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英国移民带到美国的俄勒冈州。那时候由于黑莓多带有尖刺，故人们对它并不是很感兴趣。但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世纪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年代期间，当人们发现无刺的常青黑莓（当时也叫“黑钻石”）并开始种植时，常青黑莓才越发受人欢迎。黑莓也称露莓，富含各种氨基酸和微量元素。但是在市面上较少。糖度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68,6.8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272.6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   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774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黑加仑浓缩汁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4848.5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黑加仑不仅是一种味道鲜美、营养丰富的水果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,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而是具有多种养生功效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,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如坚固牙龈、保护肝脏、改善视功能及抗衰老等等。糖度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68,6.2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 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272.6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   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300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种植蓝莓浓缩汁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5105.1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以美国公爵高丛蓝莓，布里吉塔蓝莓，莱格西蓝莓，为多年生落叶或常绿果树，呈灌木，果实为浆果。其栽培历史不到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年，最早始于美国。果实柔软多汁，风味醇美，香气特殊。适于鲜食，更适于加工。经医学证明对减轻眼的疲劳及提高夜间视力有独特功效。 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68,6.8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774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青柠檬浓缩汁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5608.1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学名甜酸橙，比黄柠檬酸度更高，风味独特。在美国加州大量种植，糖度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68,15.3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木瓜浓缩汁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6548.2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木瓜浓缩汁，有一种独特酵素，能消化蛋白质，有利于人体对食物进行消化和吸收，故有健脾消食之功效。糖度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5.9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774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白葡萄浓缩汁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14221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加州产白葡萄，晶莹剔透，果汁透亮。浓郁的白葡萄风味。糖度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68,4.3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3307715" y="114935"/>
            <a:ext cx="1427480" cy="1600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3279775" y="1790700"/>
            <a:ext cx="1445260" cy="9715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294380" y="2762250"/>
            <a:ext cx="1450340" cy="1181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279140" y="3964940"/>
            <a:ext cx="1450340" cy="9810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294380" y="4949825"/>
            <a:ext cx="1442085" cy="933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3251835" y="5880735"/>
            <a:ext cx="1503045" cy="100012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" name="表格 7"/>
          <p:cNvGraphicFramePr/>
          <p:nvPr/>
        </p:nvGraphicFramePr>
        <p:xfrm>
          <a:off x="25400" y="21590"/>
          <a:ext cx="12127230" cy="6800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20"/>
                <a:gridCol w="1641475"/>
                <a:gridCol w="977900"/>
                <a:gridCol w="1630045"/>
                <a:gridCol w="5493385"/>
                <a:gridCol w="1792605"/>
              </a:tblGrid>
              <a:tr h="95186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红葡萄浓缩汁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6701.5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美国红提子，风味独特，价格便宜。糖度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68,4.3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59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石榴浓缩汁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3121.2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风味红石榴，近两年果汁中的新贵。糖度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68,4.3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272.6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186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粉西柚浓缩汁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20032920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粉色西柚，糖度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57.5,5.7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倍浓缩，风味独特，色泽诱人。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259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123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百香果浓缩汁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8394.1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百香果，融合了上百种水果的风味，近两年的流行趋势。糖度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68,4.9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123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黄柠檬浓缩汁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3455.1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黄柠檬，糖度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68,15.2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679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猕猴桃浓缩汁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3255.1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猕猴桃，其含有丰富的维生素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C,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可以强化免疫力、预防癌症 猕猴桃能减肥。果中之王。糖度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68,4.4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727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黄桃浓缩汁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3511.1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黄桃浓缩汁，糖度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68,6.6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倍浓缩。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25.25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公斤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桶</a:t>
                      </a:r>
                      <a:endParaRPr lang="zh-CN" altLang="en-US" sz="1600" b="0" u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3295015" y="52070"/>
            <a:ext cx="1558290" cy="89979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3281045" y="1022985"/>
            <a:ext cx="1551940" cy="8978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280410" y="1939925"/>
            <a:ext cx="1541145" cy="91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281680" y="2925445"/>
            <a:ext cx="1573530" cy="9340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281045" y="3895725"/>
            <a:ext cx="1555115" cy="9194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3265805" y="4812665"/>
            <a:ext cx="1593215" cy="9391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15" name="图片 14"/>
          <p:cNvPicPr/>
          <p:nvPr/>
        </p:nvPicPr>
        <p:blipFill>
          <a:blip r:embed="rId7"/>
          <a:stretch>
            <a:fillRect/>
          </a:stretch>
        </p:blipFill>
        <p:spPr>
          <a:xfrm>
            <a:off x="3253740" y="5791835"/>
            <a:ext cx="1577975" cy="9779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5"/>
          <p:cNvSpPr txBox="1"/>
          <p:nvPr/>
        </p:nvSpPr>
        <p:spPr>
          <a:xfrm>
            <a:off x="671830" y="555625"/>
            <a:ext cx="601535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marL="0" marR="0" lv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700" cap="none" spc="-110" normalizeH="0" baseline="0" noProof="0" dirty="0">
                <a:ln>
                  <a:noFill/>
                </a:ln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我们做的什么产品和服务？</a:t>
            </a:r>
            <a:endParaRPr kumimoji="0" lang="zh-CN" altLang="en-US" sz="3600" b="1" i="0" u="none" strike="noStrike" kern="700" cap="none" spc="-110" normalizeH="0" baseline="0" noProof="0" dirty="0">
              <a:ln>
                <a:noFill/>
              </a:ln>
              <a:solidFill>
                <a:srgbClr val="358CC1">
                  <a:lumMod val="75000"/>
                </a:srgbClr>
              </a:solidFill>
              <a:effectLst>
                <a:outerShdw dist="38100" dir="5400000" algn="t" rotWithShape="0">
                  <a:srgbClr val="FFFFFF">
                    <a:alpha val="84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5123" name="文本占位符 6"/>
          <p:cNvSpPr txBox="1"/>
          <p:nvPr/>
        </p:nvSpPr>
        <p:spPr>
          <a:xfrm>
            <a:off x="3723005" y="2354580"/>
            <a:ext cx="7024370" cy="240855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eaLnBrk="1" hangingPunct="1">
              <a:lnSpc>
                <a:spcPct val="110000"/>
              </a:lnSpc>
              <a:spcBef>
                <a:spcPts val="1600"/>
              </a:spcBef>
              <a:buSzPct val="60000"/>
              <a:buFont typeface="黑体" panose="02010609060101010101" pitchFamily="49" charset="-122"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MS Mincho" pitchFamily="49" charset="-128"/>
                <a:ea typeface="仿宋" panose="02010609060101010101" pitchFamily="49" charset="-122"/>
              </a:rPr>
              <a:t>1.</a:t>
            </a:r>
            <a:r>
              <a:rPr lang="zh-CN" altLang="en-US" sz="1800" b="1" dirty="0">
                <a:solidFill>
                  <a:srgbClr val="FF0000"/>
                </a:solidFill>
                <a:latin typeface="MS Mincho" pitchFamily="49" charset="-128"/>
                <a:ea typeface="仿宋" panose="02010609060101010101" pitchFamily="49" charset="-122"/>
              </a:rPr>
              <a:t>专业进口北美浓缩果汁，品种齐全，有二十多个品种，包括美国三大特产，蓝莓浓缩汁，蔓越莓浓缩汁，康科特葡萄浓缩汁，全部是清汁，不带果肉，没有任何添加剂，防腐剂。在不改变水果风味的情况下，将糖度做到最高，固溶物值达到最高</a:t>
            </a:r>
            <a:r>
              <a:rPr lang="en-US" altLang="zh-CN" sz="1800" b="1" dirty="0">
                <a:solidFill>
                  <a:srgbClr val="FF0000"/>
                </a:solidFill>
                <a:latin typeface="MS Mincho" pitchFamily="49" charset="-128"/>
                <a:ea typeface="仿宋" panose="02010609060101010101" pitchFamily="49" charset="-122"/>
              </a:rPr>
              <a:t>68</a:t>
            </a:r>
            <a:r>
              <a:rPr lang="zh-CN" altLang="en-US" sz="1800" b="1" dirty="0">
                <a:solidFill>
                  <a:srgbClr val="FF0000"/>
                </a:solidFill>
                <a:latin typeface="MS Mincho" pitchFamily="49" charset="-128"/>
                <a:ea typeface="仿宋" panose="02010609060101010101" pitchFamily="49" charset="-122"/>
              </a:rPr>
              <a:t>。</a:t>
            </a:r>
            <a:endParaRPr lang="zh-CN" altLang="en-US" sz="1800" b="1" dirty="0">
              <a:solidFill>
                <a:srgbClr val="FF0000"/>
              </a:solidFill>
              <a:latin typeface="MS Mincho" pitchFamily="49" charset="-128"/>
              <a:ea typeface="仿宋" panose="02010609060101010101" pitchFamily="49" charset="-122"/>
            </a:endParaRPr>
          </a:p>
          <a:p>
            <a:pPr marL="0" lvl="0" indent="0" algn="l" defTabSz="914400" eaLnBrk="1" hangingPunct="1">
              <a:lnSpc>
                <a:spcPct val="110000"/>
              </a:lnSpc>
              <a:spcBef>
                <a:spcPts val="1600"/>
              </a:spcBef>
              <a:buSzPct val="60000"/>
              <a:buFont typeface="黑体" panose="02010609060101010101" pitchFamily="49" charset="-122"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MS Mincho" pitchFamily="49" charset="-128"/>
                <a:ea typeface="仿宋" panose="02010609060101010101" pitchFamily="49" charset="-122"/>
              </a:rPr>
              <a:t>2.</a:t>
            </a:r>
            <a:r>
              <a:rPr lang="zh-CN" altLang="en-US" sz="1800" b="1" dirty="0">
                <a:solidFill>
                  <a:srgbClr val="FF0000"/>
                </a:solidFill>
                <a:latin typeface="MS Mincho" pitchFamily="49" charset="-128"/>
                <a:ea typeface="仿宋" panose="02010609060101010101" pitchFamily="49" charset="-122"/>
              </a:rPr>
              <a:t>我们的专业技术人员可以提供技术支持。</a:t>
            </a:r>
            <a:endParaRPr lang="zh-CN" altLang="en-US" sz="1800" b="1" dirty="0">
              <a:solidFill>
                <a:srgbClr val="FF0000"/>
              </a:solidFill>
              <a:latin typeface="MS Mincho" pitchFamily="49" charset="-128"/>
              <a:ea typeface="仿宋" panose="02010609060101010101" pitchFamily="49" charset="-122"/>
            </a:endParaRPr>
          </a:p>
          <a:p>
            <a:pPr marL="0" lvl="0" indent="0" algn="l" defTabSz="914400" eaLnBrk="1" hangingPunct="1">
              <a:lnSpc>
                <a:spcPct val="110000"/>
              </a:lnSpc>
              <a:spcBef>
                <a:spcPts val="1600"/>
              </a:spcBef>
              <a:buSzPct val="60000"/>
              <a:buFont typeface="黑体" panose="02010609060101010101" pitchFamily="49" charset="-122"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MS Mincho" pitchFamily="49" charset="-128"/>
                <a:ea typeface="仿宋" panose="02010609060101010101" pitchFamily="49" charset="-122"/>
              </a:rPr>
              <a:t>3.</a:t>
            </a:r>
            <a:r>
              <a:rPr lang="zh-CN" altLang="en-US" sz="1800" b="1" dirty="0">
                <a:solidFill>
                  <a:srgbClr val="FF0000"/>
                </a:solidFill>
                <a:latin typeface="MS Mincho" pitchFamily="49" charset="-128"/>
                <a:ea typeface="仿宋" panose="02010609060101010101" pitchFamily="49" charset="-122"/>
              </a:rPr>
              <a:t>我公司的所有产品原料都是采用原产于加拿大，美国的特色果品，通过物理压榨，冷冻保鲜，不含任何的人工添加剂和防腐剂，符合FDA和美国农业部的标准。通过了美国国家食品实验室抽检合格和中国海关的卫生证书。</a:t>
            </a:r>
            <a:endParaRPr lang="zh-CN" altLang="en-US" sz="1800" b="1" dirty="0">
              <a:solidFill>
                <a:srgbClr val="FF0000"/>
              </a:solidFill>
              <a:latin typeface="MS Mincho" pitchFamily="49" charset="-128"/>
              <a:ea typeface="仿宋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289810" y="1766570"/>
            <a:ext cx="1376680" cy="47625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仿宋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667125" y="1765300"/>
            <a:ext cx="1374775" cy="47625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仿宋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013325" y="1765300"/>
            <a:ext cx="1376045" cy="47625"/>
          </a:xfrm>
          <a:prstGeom prst="rect">
            <a:avLst/>
          </a:prstGeom>
          <a:solidFill>
            <a:srgbClr val="A4C37B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仿宋" panose="02010609060101010101" pitchFamily="49" charset="-122"/>
            </a:endParaRPr>
          </a:p>
        </p:txBody>
      </p:sp>
      <p:pic>
        <p:nvPicPr>
          <p:cNvPr id="2" name="图片 1" descr="美国国旗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83945" y="1924050"/>
            <a:ext cx="2085340" cy="2085340"/>
          </a:xfrm>
          <a:prstGeom prst="rect">
            <a:avLst/>
          </a:prstGeom>
        </p:spPr>
      </p:pic>
      <p:pic>
        <p:nvPicPr>
          <p:cNvPr id="3" name="图片 2" descr="加拿大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15" y="3963035"/>
            <a:ext cx="192659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MH_PageTitle"/>
          <p:cNvSpPr>
            <a:spLocks noGrp="1"/>
          </p:cNvSpPr>
          <p:nvPr>
            <p:ph type="title"/>
          </p:nvPr>
        </p:nvSpPr>
        <p:spPr>
          <a:xfrm>
            <a:off x="434975" y="350520"/>
            <a:ext cx="7886700" cy="132588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我们的产品经过什么检测和标准？</a:t>
            </a:r>
            <a:endParaRPr lang="zh-CN" altLang="en-US" dirty="0"/>
          </a:p>
        </p:txBody>
      </p:sp>
      <p:sp>
        <p:nvSpPr>
          <p:cNvPr id="3075" name="MH_Other_1"/>
          <p:cNvSpPr/>
          <p:nvPr/>
        </p:nvSpPr>
        <p:spPr>
          <a:xfrm>
            <a:off x="5815330" y="2527300"/>
            <a:ext cx="1252220" cy="1252855"/>
          </a:xfrm>
          <a:prstGeom prst="chevron">
            <a:avLst>
              <a:gd name="adj" fmla="val 50000"/>
            </a:avLst>
          </a:prstGeom>
          <a:solidFill>
            <a:srgbClr val="EF9028"/>
          </a:solidFill>
          <a:ln w="9525">
            <a:noFill/>
            <a:miter/>
          </a:ln>
        </p:spPr>
        <p:txBody>
          <a:bodyPr lIns="0" tIns="0" rIns="0" bIns="0" anchor="ctr"/>
          <a:p>
            <a:pPr lvl="0" algn="just" eaLnBrk="1" hangingPunct="1">
              <a:lnSpc>
                <a:spcPct val="130000"/>
              </a:lnSpc>
            </a:pPr>
            <a:endParaRPr lang="zh-CN" altLang="en-US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" name="MH_Other_2"/>
          <p:cNvSpPr/>
          <p:nvPr/>
        </p:nvSpPr>
        <p:spPr>
          <a:xfrm>
            <a:off x="6492875" y="2945130"/>
            <a:ext cx="417830" cy="417195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>
            <a:normAutofit fontScale="72500"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F902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B</a:t>
            </a:r>
            <a:endParaRPr kumimoji="0" lang="zh-CN" altLang="en-US" sz="2400" b="0" i="0" u="none" strike="noStrike" kern="1200" cap="none" spc="0" normalizeH="0" baseline="0" noProof="0" dirty="0" err="1">
              <a:ln>
                <a:noFill/>
              </a:ln>
              <a:solidFill>
                <a:srgbClr val="EF9028"/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3077" name="MH_Other_3"/>
          <p:cNvSpPr/>
          <p:nvPr/>
        </p:nvSpPr>
        <p:spPr>
          <a:xfrm>
            <a:off x="5815330" y="3780155"/>
            <a:ext cx="1252220" cy="1252220"/>
          </a:xfrm>
          <a:prstGeom prst="chevron">
            <a:avLst>
              <a:gd name="adj" fmla="val 50000"/>
            </a:avLst>
          </a:prstGeom>
          <a:solidFill>
            <a:srgbClr val="EC7039"/>
          </a:solidFill>
          <a:ln w="9525">
            <a:noFill/>
            <a:miter/>
          </a:ln>
        </p:spPr>
        <p:txBody>
          <a:bodyPr lIns="0" tIns="0" rIns="0" bIns="0" anchor="ctr"/>
          <a:p>
            <a:pPr lvl="0" algn="just" eaLnBrk="1" hangingPunct="1">
              <a:lnSpc>
                <a:spcPct val="130000"/>
              </a:lnSpc>
            </a:pPr>
            <a:endParaRPr lang="zh-CN" altLang="en-US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9" name="MH_Other_4"/>
          <p:cNvSpPr/>
          <p:nvPr/>
        </p:nvSpPr>
        <p:spPr>
          <a:xfrm>
            <a:off x="6492875" y="4197350"/>
            <a:ext cx="417830" cy="417830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>
            <a:normAutofit fontScale="72500"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C7039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D</a:t>
            </a:r>
            <a:endParaRPr kumimoji="0" lang="zh-CN" altLang="en-US" sz="2400" b="0" i="0" u="none" strike="noStrike" kern="1200" cap="none" spc="0" normalizeH="0" baseline="0" noProof="0" dirty="0" err="1">
              <a:ln>
                <a:noFill/>
              </a:ln>
              <a:solidFill>
                <a:srgbClr val="EC7039"/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3079" name="MH_Other_5"/>
          <p:cNvSpPr/>
          <p:nvPr/>
        </p:nvSpPr>
        <p:spPr>
          <a:xfrm>
            <a:off x="5815330" y="5032375"/>
            <a:ext cx="1252220" cy="1252855"/>
          </a:xfrm>
          <a:prstGeom prst="chevron">
            <a:avLst>
              <a:gd name="adj" fmla="val 50000"/>
            </a:avLst>
          </a:prstGeom>
          <a:solidFill>
            <a:srgbClr val="E74541"/>
          </a:solidFill>
          <a:ln w="9525">
            <a:noFill/>
            <a:miter/>
          </a:ln>
        </p:spPr>
        <p:txBody>
          <a:bodyPr lIns="0" tIns="0" rIns="0" bIns="0" anchor="ctr"/>
          <a:p>
            <a:pPr lvl="0" algn="just" eaLnBrk="1" hangingPunct="1">
              <a:lnSpc>
                <a:spcPct val="130000"/>
              </a:lnSpc>
            </a:pPr>
            <a:endParaRPr lang="zh-CN" altLang="en-US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MH_Other_6"/>
          <p:cNvSpPr/>
          <p:nvPr/>
        </p:nvSpPr>
        <p:spPr>
          <a:xfrm>
            <a:off x="6492875" y="5450205"/>
            <a:ext cx="417830" cy="417195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>
            <a:normAutofit fontScale="72500"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74541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F</a:t>
            </a:r>
            <a:endParaRPr kumimoji="0" lang="zh-CN" altLang="en-US" sz="2400" b="0" i="0" u="none" strike="noStrike" kern="1200" cap="none" spc="0" normalizeH="0" baseline="0" noProof="0" dirty="0" err="1">
              <a:ln>
                <a:noFill/>
              </a:ln>
              <a:solidFill>
                <a:srgbClr val="E74541"/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3081" name="MH_Other_7"/>
          <p:cNvSpPr/>
          <p:nvPr/>
        </p:nvSpPr>
        <p:spPr>
          <a:xfrm flipH="1">
            <a:off x="5116830" y="1901825"/>
            <a:ext cx="1252220" cy="1250950"/>
          </a:xfrm>
          <a:prstGeom prst="chevron">
            <a:avLst>
              <a:gd name="adj" fmla="val 50063"/>
            </a:avLst>
          </a:prstGeom>
          <a:solidFill>
            <a:srgbClr val="5DC099"/>
          </a:solidFill>
          <a:ln w="9525">
            <a:noFill/>
            <a:miter/>
          </a:ln>
        </p:spPr>
        <p:txBody>
          <a:bodyPr lIns="0" tIns="0" rIns="0" bIns="0" anchor="ctr"/>
          <a:p>
            <a:pPr lvl="0" algn="just" eaLnBrk="1" hangingPunct="1">
              <a:lnSpc>
                <a:spcPct val="130000"/>
              </a:lnSpc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3" name="MH_Other_9"/>
          <p:cNvSpPr/>
          <p:nvPr/>
        </p:nvSpPr>
        <p:spPr>
          <a:xfrm flipH="1">
            <a:off x="5116830" y="3154680"/>
            <a:ext cx="1252220" cy="1250950"/>
          </a:xfrm>
          <a:prstGeom prst="chevron">
            <a:avLst>
              <a:gd name="adj" fmla="val 50063"/>
            </a:avLst>
          </a:prstGeom>
          <a:solidFill>
            <a:srgbClr val="018F89"/>
          </a:solidFill>
          <a:ln w="9525">
            <a:noFill/>
            <a:miter/>
          </a:ln>
        </p:spPr>
        <p:txBody>
          <a:bodyPr lIns="0" tIns="0" rIns="0" bIns="0" anchor="ctr"/>
          <a:p>
            <a:pPr lvl="0" algn="just" eaLnBrk="1" hangingPunct="1">
              <a:lnSpc>
                <a:spcPct val="130000"/>
              </a:lnSpc>
            </a:pPr>
            <a:endParaRPr lang="zh-CN" altLang="en-US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8" name="MH_Other_10"/>
          <p:cNvSpPr/>
          <p:nvPr/>
        </p:nvSpPr>
        <p:spPr>
          <a:xfrm flipH="1">
            <a:off x="5275580" y="3571875"/>
            <a:ext cx="415925" cy="417830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>
            <a:normAutofit fontScale="72500"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18F89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C</a:t>
            </a:r>
            <a:endParaRPr kumimoji="0" lang="zh-CN" altLang="en-US" sz="2400" b="0" i="0" u="none" strike="noStrike" kern="1200" cap="none" spc="0" normalizeH="0" baseline="0" noProof="0" dirty="0" err="1">
              <a:ln>
                <a:noFill/>
              </a:ln>
              <a:solidFill>
                <a:srgbClr val="018F89"/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3085" name="MH_Other_11"/>
          <p:cNvSpPr/>
          <p:nvPr/>
        </p:nvSpPr>
        <p:spPr>
          <a:xfrm flipH="1">
            <a:off x="5116830" y="4406900"/>
            <a:ext cx="1252220" cy="1250950"/>
          </a:xfrm>
          <a:prstGeom prst="chevron">
            <a:avLst>
              <a:gd name="adj" fmla="val 50063"/>
            </a:avLst>
          </a:prstGeom>
          <a:solidFill>
            <a:srgbClr val="005974"/>
          </a:solidFill>
          <a:ln w="9525">
            <a:noFill/>
            <a:miter/>
          </a:ln>
        </p:spPr>
        <p:txBody>
          <a:bodyPr lIns="0" tIns="0" rIns="0" bIns="0" anchor="ctr"/>
          <a:p>
            <a:pPr lvl="0" algn="just" eaLnBrk="1" hangingPunct="1">
              <a:lnSpc>
                <a:spcPct val="130000"/>
              </a:lnSpc>
            </a:pPr>
            <a:endParaRPr lang="zh-CN" altLang="en-US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1" name="MH_Other_12"/>
          <p:cNvSpPr/>
          <p:nvPr/>
        </p:nvSpPr>
        <p:spPr>
          <a:xfrm flipH="1">
            <a:off x="5275580" y="4824730"/>
            <a:ext cx="415925" cy="417195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>
            <a:normAutofit fontScale="72500"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5974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E</a:t>
            </a:r>
            <a:endParaRPr kumimoji="0" lang="zh-CN" altLang="en-US" sz="2400" b="0" i="0" u="none" strike="noStrike" kern="1200" cap="none" spc="0" normalizeH="0" baseline="0" noProof="0" dirty="0" err="1">
              <a:ln>
                <a:noFill/>
              </a:ln>
              <a:solidFill>
                <a:srgbClr val="005974"/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3087" name="MH_SubTitle_1"/>
          <p:cNvSpPr/>
          <p:nvPr/>
        </p:nvSpPr>
        <p:spPr>
          <a:xfrm>
            <a:off x="2414270" y="3296285"/>
            <a:ext cx="2757170" cy="9620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 algn="r" eaLnBrk="1" hangingPunct="1">
              <a:lnSpc>
                <a:spcPct val="120000"/>
              </a:lnSpc>
            </a:pPr>
            <a:r>
              <a:rPr lang="zh-CN" altLang="en-US" dirty="0">
                <a:solidFill>
                  <a:srgbClr val="018F89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由工厂出具工厂检测报告产品规格书</a:t>
            </a:r>
            <a:r>
              <a:rPr lang="en-US" altLang="zh-CN" dirty="0">
                <a:solidFill>
                  <a:srgbClr val="018F89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COA</a:t>
            </a:r>
            <a:r>
              <a:rPr lang="zh-CN" altLang="en-US" dirty="0">
                <a:solidFill>
                  <a:srgbClr val="018F89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018F89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8" name="MH_SubTitle_3"/>
          <p:cNvSpPr/>
          <p:nvPr/>
        </p:nvSpPr>
        <p:spPr>
          <a:xfrm>
            <a:off x="7000875" y="3923665"/>
            <a:ext cx="2757170" cy="9620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 algn="r" eaLnBrk="1" hangingPunct="1">
              <a:lnSpc>
                <a:spcPct val="120000"/>
              </a:lnSpc>
            </a:pPr>
            <a:r>
              <a:rPr lang="zh-CN" altLang="en-US" dirty="0">
                <a:solidFill>
                  <a:srgbClr val="EC7039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经美国国家食品实验室做工厂第三方监督检测，并出具检测报告。</a:t>
            </a:r>
            <a:endParaRPr lang="zh-CN" altLang="en-US" dirty="0">
              <a:solidFill>
                <a:srgbClr val="018F89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9" name="MH_SubTitle_5"/>
          <p:cNvSpPr/>
          <p:nvPr/>
        </p:nvSpPr>
        <p:spPr>
          <a:xfrm>
            <a:off x="2357755" y="4551680"/>
            <a:ext cx="2757170" cy="9620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 algn="r" eaLnBrk="1" hangingPunct="1">
              <a:lnSpc>
                <a:spcPct val="120000"/>
              </a:lnSpc>
            </a:pPr>
            <a:r>
              <a:rPr lang="zh-CN" altLang="en-US" dirty="0">
                <a:solidFill>
                  <a:srgbClr val="005974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经过中国海关进口，并且由中国出入境检验检疫局</a:t>
            </a:r>
            <a:r>
              <a:rPr lang="zh-CN" altLang="en-US" dirty="0">
                <a:solidFill>
                  <a:srgbClr val="005974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出具海关检验检疫证书</a:t>
            </a:r>
            <a:endParaRPr lang="zh-CN" altLang="en-US" dirty="0">
              <a:solidFill>
                <a:srgbClr val="005974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90" name="MH_SubTitle_2"/>
          <p:cNvSpPr/>
          <p:nvPr/>
        </p:nvSpPr>
        <p:spPr>
          <a:xfrm>
            <a:off x="7011035" y="2734310"/>
            <a:ext cx="2759075" cy="812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 algn="just" eaLnBrk="1" hangingPunct="1">
              <a:lnSpc>
                <a:spcPct val="120000"/>
              </a:lnSpc>
            </a:pPr>
            <a:r>
              <a:rPr lang="zh-CN" altLang="en-US" dirty="0">
                <a:solidFill>
                  <a:srgbClr val="EF9028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获得</a:t>
            </a:r>
            <a:r>
              <a:rPr lang="en-US" altLang="zh-CN" dirty="0">
                <a:solidFill>
                  <a:srgbClr val="EF9028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USDA美国农业部</a:t>
            </a:r>
            <a:r>
              <a:rPr lang="zh-CN" altLang="en-US" dirty="0">
                <a:solidFill>
                  <a:srgbClr val="EF9028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认可</a:t>
            </a:r>
            <a:endParaRPr lang="zh-CN" altLang="en-US" dirty="0">
              <a:solidFill>
                <a:srgbClr val="EF9028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91" name="MH_SubTitle_4"/>
          <p:cNvSpPr/>
          <p:nvPr/>
        </p:nvSpPr>
        <p:spPr>
          <a:xfrm>
            <a:off x="7081520" y="3986530"/>
            <a:ext cx="2759075" cy="812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 algn="just" eaLnBrk="1" hangingPunct="1">
              <a:lnSpc>
                <a:spcPct val="120000"/>
              </a:lnSpc>
            </a:pPr>
            <a:endParaRPr lang="zh-CN" altLang="en-US" dirty="0">
              <a:solidFill>
                <a:srgbClr val="EC7039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92" name="MH_SubTitle_6"/>
          <p:cNvSpPr/>
          <p:nvPr/>
        </p:nvSpPr>
        <p:spPr>
          <a:xfrm>
            <a:off x="7067550" y="5253355"/>
            <a:ext cx="2759075" cy="812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 algn="just" eaLnBrk="1" hangingPunct="1">
              <a:lnSpc>
                <a:spcPct val="120000"/>
              </a:lnSpc>
            </a:pPr>
            <a:r>
              <a:rPr lang="zh-CN" altLang="en-US" dirty="0">
                <a:solidFill>
                  <a:srgbClr val="E7454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如您需要，可在国内的</a:t>
            </a:r>
            <a:r>
              <a:rPr lang="en-US" altLang="zh-CN" dirty="0">
                <a:solidFill>
                  <a:srgbClr val="E7454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SGS,</a:t>
            </a:r>
            <a:r>
              <a:rPr lang="zh-CN" altLang="en-US" dirty="0">
                <a:solidFill>
                  <a:srgbClr val="E7454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谱尼检测等任何第三方机构检测</a:t>
            </a:r>
            <a:endParaRPr lang="zh-CN" altLang="en-US" dirty="0">
              <a:solidFill>
                <a:srgbClr val="E7454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MH_Other_8"/>
          <p:cNvSpPr/>
          <p:nvPr/>
        </p:nvSpPr>
        <p:spPr>
          <a:xfrm flipH="1">
            <a:off x="5275580" y="2319655"/>
            <a:ext cx="415925" cy="417195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>
            <a:normAutofit fontScale="72500"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5DC099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A</a:t>
            </a:r>
            <a:endParaRPr kumimoji="0" lang="zh-CN" altLang="en-US" sz="2400" b="0" i="0" u="none" strike="noStrike" kern="1200" cap="none" spc="0" normalizeH="0" baseline="0" noProof="0" dirty="0" err="1">
              <a:ln>
                <a:noFill/>
              </a:ln>
              <a:solidFill>
                <a:srgbClr val="5DC099"/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pic>
        <p:nvPicPr>
          <p:cNvPr id="2" name="图片 1" descr="tnfl-logo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858375" y="3942715"/>
            <a:ext cx="1164590" cy="627380"/>
          </a:xfrm>
          <a:prstGeom prst="rect">
            <a:avLst/>
          </a:prstGeom>
        </p:spPr>
      </p:pic>
      <p:pic>
        <p:nvPicPr>
          <p:cNvPr id="3" name="图片 2" descr="FD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6055" y="2167890"/>
            <a:ext cx="977900" cy="977900"/>
          </a:xfrm>
          <a:prstGeom prst="rect">
            <a:avLst/>
          </a:prstGeom>
        </p:spPr>
      </p:pic>
      <p:pic>
        <p:nvPicPr>
          <p:cNvPr id="4" name="图片 3" descr="USD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99650" y="2833370"/>
            <a:ext cx="862965" cy="611505"/>
          </a:xfrm>
          <a:prstGeom prst="rect">
            <a:avLst/>
          </a:prstGeom>
        </p:spPr>
      </p:pic>
      <p:sp>
        <p:nvSpPr>
          <p:cNvPr id="5" name="MH_SubTitle_1"/>
          <p:cNvSpPr/>
          <p:nvPr/>
        </p:nvSpPr>
        <p:spPr>
          <a:xfrm>
            <a:off x="2456180" y="2173605"/>
            <a:ext cx="2757170" cy="9620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 algn="r" eaLnBrk="1" hangingPunct="1">
              <a:lnSpc>
                <a:spcPct val="120000"/>
              </a:lnSpc>
            </a:pPr>
            <a:r>
              <a:rPr lang="zh-CN" altLang="en-US" dirty="0">
                <a:solidFill>
                  <a:srgbClr val="5DC099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经过FDA 美国食品药物管理局认可</a:t>
            </a:r>
            <a:endParaRPr lang="zh-CN" altLang="en-US" dirty="0">
              <a:solidFill>
                <a:srgbClr val="5DC099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8" name="직사각형 3"/>
          <p:cNvSpPr/>
          <p:nvPr/>
        </p:nvSpPr>
        <p:spPr>
          <a:xfrm>
            <a:off x="751840" y="293370"/>
            <a:ext cx="4488815" cy="640080"/>
          </a:xfrm>
          <a:prstGeom prst="rect">
            <a:avLst/>
          </a:prstGeom>
          <a:solidFill>
            <a:srgbClr val="FFFFFF"/>
          </a:solidFill>
          <a:ln w="55000" cap="flat" cmpd="thickThin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lvl="0" algn="l"/>
            <a:r>
              <a:rPr lang="en-US" altLang="x-none" sz="3600" b="1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  <a:sym typeface="Bookman Old Style" panose="02050604050505020204" pitchFamily="2" charset="0"/>
              </a:rPr>
              <a:t>制造方法及处理流程</a:t>
            </a:r>
            <a:endParaRPr lang="en-US" altLang="x-none" sz="3600" b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  <a:sym typeface="Bookman Old Style" panose="02050604050505020204" pitchFamily="2" charset="0"/>
            </a:endParaRPr>
          </a:p>
        </p:txBody>
      </p:sp>
      <p:sp>
        <p:nvSpPr>
          <p:cNvPr id="16389" name="직사각형 9"/>
          <p:cNvSpPr/>
          <p:nvPr/>
        </p:nvSpPr>
        <p:spPr>
          <a:xfrm>
            <a:off x="767715" y="1492250"/>
            <a:ext cx="1830070" cy="7277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lvl="0" algn="ctr"/>
            <a:r>
              <a:rPr lang="zh-CN" altLang="en-US" dirty="0">
                <a:solidFill>
                  <a:srgbClr val="000000"/>
                </a:solidFill>
                <a:latin typeface="Lucida Sans Unicode" panose="020B0602030504020204" charset="0"/>
                <a:ea typeface="宋体" panose="02010600030101010101" pitchFamily="2" charset="-122"/>
                <a:sym typeface="Malgun Gothic" panose="020B0503020000020004" charset="-127"/>
              </a:rPr>
              <a:t>原料果</a:t>
            </a:r>
            <a:endParaRPr lang="zh-CN" altLang="en-US" dirty="0">
              <a:solidFill>
                <a:srgbClr val="000000"/>
              </a:solidFill>
              <a:latin typeface="Lucida Sans Unicode" panose="020B0602030504020204" charset="0"/>
              <a:ea typeface="宋体" panose="02010600030101010101" pitchFamily="2" charset="-122"/>
              <a:sym typeface="Malgun Gothic" panose="020B0503020000020004" charset="-127"/>
            </a:endParaRPr>
          </a:p>
        </p:txBody>
      </p:sp>
      <p:sp>
        <p:nvSpPr>
          <p:cNvPr id="16391" name="직사각형 11"/>
          <p:cNvSpPr/>
          <p:nvPr/>
        </p:nvSpPr>
        <p:spPr>
          <a:xfrm>
            <a:off x="3342640" y="1475740"/>
            <a:ext cx="1470660" cy="742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lvl="0" algn="ctr"/>
            <a:r>
              <a:rPr lang="zh-CN" altLang="en-US" dirty="0">
                <a:solidFill>
                  <a:srgbClr val="000000"/>
                </a:solidFill>
                <a:latin typeface="Lucida Sans Unicode" panose="020B0602030504020204" charset="0"/>
                <a:ea typeface="宋体" panose="02010600030101010101" pitchFamily="2" charset="-122"/>
                <a:sym typeface="Malgun Gothic" panose="020B0503020000020004" charset="-127"/>
              </a:rPr>
              <a:t>分级</a:t>
            </a:r>
            <a:endParaRPr lang="zh-CN" altLang="en-US" dirty="0">
              <a:solidFill>
                <a:srgbClr val="000000"/>
              </a:solidFill>
              <a:latin typeface="Lucida Sans Unicode" panose="020B0602030504020204" charset="0"/>
              <a:ea typeface="宋体" panose="02010600030101010101" pitchFamily="2" charset="-122"/>
              <a:sym typeface="Malgun Gothic" panose="020B0503020000020004" charset="-127"/>
            </a:endParaRPr>
          </a:p>
        </p:txBody>
      </p:sp>
      <p:sp>
        <p:nvSpPr>
          <p:cNvPr id="16392" name="직사각형 12"/>
          <p:cNvSpPr/>
          <p:nvPr/>
        </p:nvSpPr>
        <p:spPr>
          <a:xfrm>
            <a:off x="5515610" y="1532255"/>
            <a:ext cx="1499235" cy="669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lvl="0" algn="ctr"/>
            <a:r>
              <a:rPr lang="zh-CN" altLang="en-US" dirty="0">
                <a:solidFill>
                  <a:srgbClr val="000000"/>
                </a:solidFill>
                <a:latin typeface="Lucida Sans Unicode" panose="020B0602030504020204" charset="0"/>
                <a:ea typeface="宋体" panose="02010600030101010101" pitchFamily="2" charset="-122"/>
                <a:sym typeface="Lucida Sans Unicode" panose="020B0602030504020204" charset="0"/>
              </a:rPr>
              <a:t>碾</a:t>
            </a:r>
            <a:r>
              <a:rPr lang="en-US" altLang="x-none" dirty="0">
                <a:solidFill>
                  <a:srgbClr val="000000"/>
                </a:solidFill>
                <a:latin typeface="Lucida Sans Unicode" panose="020B0602030504020204" charset="0"/>
                <a:ea typeface="Lucida Sans Unicode" panose="020B0602030504020204" charset="0"/>
                <a:sym typeface="Lucida Sans Unicode" panose="020B0602030504020204" charset="0"/>
              </a:rPr>
              <a:t>碎</a:t>
            </a:r>
            <a:r>
              <a:rPr lang="zh-CN" altLang="en-US" dirty="0">
                <a:solidFill>
                  <a:srgbClr val="000000"/>
                </a:solidFill>
                <a:latin typeface="Lucida Sans Unicode" panose="020B0602030504020204" charset="0"/>
                <a:ea typeface="宋体" panose="02010600030101010101" pitchFamily="2" charset="-122"/>
                <a:sym typeface="Lucida Sans Unicode" panose="020B0602030504020204" charset="0"/>
              </a:rPr>
              <a:t>压榨</a:t>
            </a:r>
            <a:endParaRPr lang="zh-CN" altLang="en-US" dirty="0">
              <a:solidFill>
                <a:srgbClr val="000000"/>
              </a:solidFill>
              <a:latin typeface="Lucida Sans Unicode" panose="020B0602030504020204" charset="0"/>
              <a:ea typeface="宋体" panose="02010600030101010101" pitchFamily="2" charset="-122"/>
              <a:sym typeface="Lucida Sans Unicode" panose="020B0602030504020204" charset="0"/>
            </a:endParaRPr>
          </a:p>
        </p:txBody>
      </p:sp>
      <p:sp>
        <p:nvSpPr>
          <p:cNvPr id="16393" name="직사각형 13"/>
          <p:cNvSpPr/>
          <p:nvPr/>
        </p:nvSpPr>
        <p:spPr>
          <a:xfrm>
            <a:off x="7830185" y="1560195"/>
            <a:ext cx="1428750" cy="6845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lvl="0" algn="ctr"/>
            <a:r>
              <a:rPr lang="en-US" altLang="x-none" dirty="0">
                <a:solidFill>
                  <a:srgbClr val="000000"/>
                </a:solidFill>
                <a:latin typeface="Lucida Sans Unicode" panose="020B0602030504020204" charset="0"/>
                <a:ea typeface="Lucida Sans Unicode" panose="020B0602030504020204" charset="0"/>
                <a:sym typeface="Lucida Sans Unicode" panose="020B0602030504020204" charset="0"/>
              </a:rPr>
              <a:t>过滤</a:t>
            </a:r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394" name="직사각형 16"/>
          <p:cNvSpPr/>
          <p:nvPr/>
        </p:nvSpPr>
        <p:spPr>
          <a:xfrm>
            <a:off x="9918065" y="1525905"/>
            <a:ext cx="1542415" cy="728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lvl="0" algn="ctr"/>
            <a:r>
              <a:rPr lang="en-US" altLang="x-none" dirty="0">
                <a:solidFill>
                  <a:srgbClr val="000000"/>
                </a:solidFill>
                <a:latin typeface="Lucida Sans Unicode" panose="020B0602030504020204" charset="0"/>
                <a:ea typeface="Lucida Sans Unicode" panose="020B0602030504020204" charset="0"/>
                <a:sym typeface="Lucida Sans Unicode" panose="020B0602030504020204" charset="0"/>
              </a:rPr>
              <a:t>巴氏杀菌</a:t>
            </a:r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395" name="직사각형 17"/>
          <p:cNvSpPr/>
          <p:nvPr/>
        </p:nvSpPr>
        <p:spPr>
          <a:xfrm>
            <a:off x="10005060" y="3058160"/>
            <a:ext cx="1500505" cy="6426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lvl="0" algn="ctr"/>
            <a:r>
              <a:rPr lang="en-US" altLang="x-none" dirty="0">
                <a:solidFill>
                  <a:srgbClr val="000000"/>
                </a:solidFill>
                <a:latin typeface="Lucida Sans Unicode" panose="020B0602030504020204" charset="0"/>
                <a:ea typeface="Lucida Sans Unicode" panose="020B0602030504020204" charset="0"/>
                <a:sym typeface="Lucida Sans Unicode" panose="020B0602030504020204" charset="0"/>
              </a:rPr>
              <a:t>冷却</a:t>
            </a:r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396" name="직사각형 18"/>
          <p:cNvSpPr/>
          <p:nvPr/>
        </p:nvSpPr>
        <p:spPr>
          <a:xfrm>
            <a:off x="7869555" y="3029585"/>
            <a:ext cx="1486535" cy="7137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lvl="0" algn="ctr"/>
            <a:r>
              <a:rPr lang="en-US" altLang="x-none" dirty="0">
                <a:solidFill>
                  <a:srgbClr val="000000"/>
                </a:solidFill>
                <a:latin typeface="Lucida Sans Unicode" panose="020B0602030504020204" charset="0"/>
                <a:ea typeface="Lucida Sans Unicode" panose="020B0602030504020204" charset="0"/>
                <a:sym typeface="Lucida Sans Unicode" panose="020B0602030504020204" charset="0"/>
              </a:rPr>
              <a:t>浓</a:t>
            </a:r>
            <a:r>
              <a:rPr lang="zh-CN" altLang="en-US" dirty="0">
                <a:solidFill>
                  <a:srgbClr val="000000"/>
                </a:solidFill>
                <a:latin typeface="Lucida Sans Unicode" panose="020B0602030504020204" charset="0"/>
                <a:ea typeface="宋体" panose="02010600030101010101" pitchFamily="2" charset="-122"/>
                <a:sym typeface="Lucida Sans Unicode" panose="020B0602030504020204" charset="0"/>
              </a:rPr>
              <a:t>缩</a:t>
            </a:r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397" name="직사각형 19"/>
          <p:cNvSpPr/>
          <p:nvPr/>
        </p:nvSpPr>
        <p:spPr>
          <a:xfrm>
            <a:off x="5516880" y="3046095"/>
            <a:ext cx="1570355" cy="685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lvl="0" algn="ctr"/>
            <a:r>
              <a:rPr lang="en-US" altLang="x-none" dirty="0">
                <a:solidFill>
                  <a:srgbClr val="000000"/>
                </a:solidFill>
                <a:latin typeface="Lucida Sans Unicode" panose="020B0602030504020204" charset="0"/>
                <a:ea typeface="Lucida Sans Unicode" panose="020B0602030504020204" charset="0"/>
                <a:sym typeface="Lucida Sans Unicode" panose="020B0602030504020204" charset="0"/>
              </a:rPr>
              <a:t>冷</a:t>
            </a:r>
            <a:r>
              <a:rPr lang="zh-CN" altLang="en-US" dirty="0">
                <a:solidFill>
                  <a:srgbClr val="000000"/>
                </a:solidFill>
                <a:latin typeface="Lucida Sans Unicode" panose="020B0602030504020204" charset="0"/>
                <a:ea typeface="宋体" panose="02010600030101010101" pitchFamily="2" charset="-122"/>
                <a:sym typeface="Lucida Sans Unicode" panose="020B0602030504020204" charset="0"/>
              </a:rPr>
              <a:t>冻</a:t>
            </a:r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398" name="직사각형 20"/>
          <p:cNvSpPr/>
          <p:nvPr/>
        </p:nvSpPr>
        <p:spPr>
          <a:xfrm>
            <a:off x="3356610" y="3053080"/>
            <a:ext cx="1427480" cy="6559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lvl="0" algn="ctr"/>
            <a:r>
              <a:rPr lang="en-US" altLang="x-none" dirty="0">
                <a:solidFill>
                  <a:srgbClr val="000000"/>
                </a:solidFill>
                <a:latin typeface="Lucida Sans Unicode" panose="020B0602030504020204" charset="0"/>
                <a:ea typeface="Lucida Sans Unicode" panose="020B0602030504020204" charset="0"/>
                <a:sym typeface="Lucida Sans Unicode" panose="020B0602030504020204" charset="0"/>
              </a:rPr>
              <a:t>过滤</a:t>
            </a:r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399" name="직사각형 21"/>
          <p:cNvSpPr/>
          <p:nvPr/>
        </p:nvSpPr>
        <p:spPr>
          <a:xfrm>
            <a:off x="783590" y="3024505"/>
            <a:ext cx="1756410" cy="669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lvl="0" algn="ctr"/>
            <a:r>
              <a:rPr lang="en-US" altLang="x-none" dirty="0">
                <a:solidFill>
                  <a:srgbClr val="000000"/>
                </a:solidFill>
                <a:latin typeface="Lucida Sans Unicode" panose="020B0602030504020204" charset="0"/>
                <a:ea typeface="Lucida Sans Unicode" panose="020B0602030504020204" charset="0"/>
                <a:sym typeface="Lucida Sans Unicode" panose="020B0602030504020204" charset="0"/>
              </a:rPr>
              <a:t>浓</a:t>
            </a:r>
            <a:r>
              <a:rPr lang="zh-CN" altLang="en-US" dirty="0">
                <a:solidFill>
                  <a:srgbClr val="000000"/>
                </a:solidFill>
                <a:latin typeface="Lucida Sans Unicode" panose="020B0602030504020204" charset="0"/>
                <a:ea typeface="宋体" panose="02010600030101010101" pitchFamily="2" charset="-122"/>
                <a:sym typeface="Lucida Sans Unicode" panose="020B0602030504020204" charset="0"/>
              </a:rPr>
              <a:t>缩</a:t>
            </a:r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400" name="직사각형 22"/>
          <p:cNvSpPr/>
          <p:nvPr/>
        </p:nvSpPr>
        <p:spPr>
          <a:xfrm>
            <a:off x="828675" y="4401820"/>
            <a:ext cx="1628140" cy="6432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lvl="0" algn="ctr"/>
            <a:r>
              <a:rPr lang="en-US" altLang="x-none" dirty="0">
                <a:solidFill>
                  <a:srgbClr val="000000"/>
                </a:solidFill>
                <a:latin typeface="Lucida Sans Unicode" panose="020B0602030504020204" charset="0"/>
                <a:ea typeface="Lucida Sans Unicode" panose="020B0602030504020204" charset="0"/>
                <a:sym typeface="Lucida Sans Unicode" panose="020B0602030504020204" charset="0"/>
              </a:rPr>
              <a:t>冷库</a:t>
            </a:r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401" name="직사각형 23"/>
          <p:cNvSpPr/>
          <p:nvPr/>
        </p:nvSpPr>
        <p:spPr>
          <a:xfrm>
            <a:off x="3230245" y="4471670"/>
            <a:ext cx="1500188" cy="642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lvl="0" algn="ctr"/>
            <a:r>
              <a:rPr lang="en-US" altLang="x-none" dirty="0">
                <a:solidFill>
                  <a:srgbClr val="000000"/>
                </a:solidFill>
                <a:latin typeface="Lucida Sans Unicode" panose="020B0602030504020204" charset="0"/>
                <a:ea typeface="Lucida Sans Unicode" panose="020B0602030504020204" charset="0"/>
                <a:sym typeface="Lucida Sans Unicode" panose="020B0602030504020204" charset="0"/>
              </a:rPr>
              <a:t>过滤</a:t>
            </a:r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405" name="오른쪽 화살표 28"/>
          <p:cNvSpPr/>
          <p:nvPr/>
        </p:nvSpPr>
        <p:spPr>
          <a:xfrm>
            <a:off x="2691448" y="1636713"/>
            <a:ext cx="571500" cy="357187"/>
          </a:xfrm>
          <a:prstGeom prst="rightArrow">
            <a:avLst>
              <a:gd name="adj1" fmla="val 50000"/>
              <a:gd name="adj2" fmla="val 50044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0" algn="ctr"/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406" name="오른쪽 화살표 29"/>
          <p:cNvSpPr/>
          <p:nvPr/>
        </p:nvSpPr>
        <p:spPr>
          <a:xfrm>
            <a:off x="4885055" y="1688465"/>
            <a:ext cx="571500" cy="357188"/>
          </a:xfrm>
          <a:prstGeom prst="rightArrow">
            <a:avLst>
              <a:gd name="adj1" fmla="val 50000"/>
              <a:gd name="adj2" fmla="val 50044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0" algn="ctr"/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407" name="오른쪽 화살표 30"/>
          <p:cNvSpPr/>
          <p:nvPr/>
        </p:nvSpPr>
        <p:spPr>
          <a:xfrm>
            <a:off x="7129463" y="1703070"/>
            <a:ext cx="620712" cy="357188"/>
          </a:xfrm>
          <a:prstGeom prst="rightArrow">
            <a:avLst>
              <a:gd name="adj1" fmla="val 50000"/>
              <a:gd name="adj2" fmla="val 50017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0" algn="ctr"/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409" name="아래쪽 화살표 32"/>
          <p:cNvSpPr/>
          <p:nvPr/>
        </p:nvSpPr>
        <p:spPr>
          <a:xfrm rot="16080000">
            <a:off x="9438323" y="1649095"/>
            <a:ext cx="357187" cy="500063"/>
          </a:xfrm>
          <a:prstGeom prst="downArrow">
            <a:avLst>
              <a:gd name="adj1" fmla="val 50000"/>
              <a:gd name="adj2" fmla="val 50011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0" algn="ctr"/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411" name="왼쪽 화살표 34"/>
          <p:cNvSpPr/>
          <p:nvPr/>
        </p:nvSpPr>
        <p:spPr>
          <a:xfrm>
            <a:off x="9417050" y="3231515"/>
            <a:ext cx="513715" cy="357505"/>
          </a:xfrm>
          <a:prstGeom prst="leftArrow">
            <a:avLst>
              <a:gd name="adj1" fmla="val 50000"/>
              <a:gd name="adj2" fmla="val 50016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0" algn="ctr"/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418" name="직사각형 41"/>
          <p:cNvSpPr/>
          <p:nvPr/>
        </p:nvSpPr>
        <p:spPr>
          <a:xfrm>
            <a:off x="5424170" y="4483735"/>
            <a:ext cx="1812925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lvl="0" algn="ctr"/>
            <a:r>
              <a:rPr lang="en-US" altLang="x-none" dirty="0">
                <a:solidFill>
                  <a:srgbClr val="000000"/>
                </a:solidFill>
                <a:latin typeface="Lucida Sans Unicode" panose="020B0602030504020204" charset="0"/>
                <a:ea typeface="Lucida Sans Unicode" panose="020B0602030504020204" charset="0"/>
                <a:sym typeface="Malgun Gothic" panose="020B0503020000020004" charset="-127"/>
              </a:rPr>
              <a:t>分装</a:t>
            </a:r>
            <a:endParaRPr lang="en-US" altLang="x-none" dirty="0">
              <a:solidFill>
                <a:srgbClr val="000000"/>
              </a:solidFill>
              <a:latin typeface="Lucida Sans Unicode" panose="020B0602030504020204" charset="0"/>
              <a:ea typeface="Lucida Sans Unicode" panose="020B0602030504020204" charset="0"/>
              <a:sym typeface="Malgun Gothic" panose="020B0503020000020004" charset="-127"/>
            </a:endParaRPr>
          </a:p>
        </p:txBody>
      </p:sp>
      <p:sp>
        <p:nvSpPr>
          <p:cNvPr id="16419" name="직사각형 42"/>
          <p:cNvSpPr/>
          <p:nvPr/>
        </p:nvSpPr>
        <p:spPr>
          <a:xfrm>
            <a:off x="8243570" y="4314825"/>
            <a:ext cx="1800225" cy="841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lvl="0" algn="ctr"/>
            <a:r>
              <a:rPr lang="en-US" altLang="x-none" dirty="0">
                <a:solidFill>
                  <a:srgbClr val="000000"/>
                </a:solidFill>
                <a:latin typeface="Lucida Sans Unicode" panose="020B0602030504020204" charset="0"/>
                <a:ea typeface="Lucida Sans Unicode" panose="020B0602030504020204" charset="0"/>
                <a:sym typeface="Lucida Sans Unicode" panose="020B0602030504020204" charset="0"/>
              </a:rPr>
              <a:t>冷藏集装箱</a:t>
            </a:r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422" name="왼쪽 화살표 45"/>
          <p:cNvSpPr/>
          <p:nvPr/>
        </p:nvSpPr>
        <p:spPr>
          <a:xfrm>
            <a:off x="7154863" y="3202305"/>
            <a:ext cx="642937" cy="357188"/>
          </a:xfrm>
          <a:prstGeom prst="leftArrow">
            <a:avLst>
              <a:gd name="adj1" fmla="val 50000"/>
              <a:gd name="adj2" fmla="val 50016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0" algn="ctr"/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423" name="왼쪽 화살표 46"/>
          <p:cNvSpPr/>
          <p:nvPr/>
        </p:nvSpPr>
        <p:spPr>
          <a:xfrm>
            <a:off x="4860925" y="3202940"/>
            <a:ext cx="529590" cy="357505"/>
          </a:xfrm>
          <a:prstGeom prst="leftArrow">
            <a:avLst>
              <a:gd name="adj1" fmla="val 50000"/>
              <a:gd name="adj2" fmla="val 50016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0" algn="ctr"/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424" name="아래쪽 화살표 47"/>
          <p:cNvSpPr/>
          <p:nvPr/>
        </p:nvSpPr>
        <p:spPr>
          <a:xfrm>
            <a:off x="1045845" y="3844290"/>
            <a:ext cx="357188" cy="428625"/>
          </a:xfrm>
          <a:prstGeom prst="downArrow">
            <a:avLst>
              <a:gd name="adj1" fmla="val 50000"/>
              <a:gd name="adj2" fmla="val 50044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0" algn="ctr"/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425" name="오른쪽 화살표 48"/>
          <p:cNvSpPr/>
          <p:nvPr/>
        </p:nvSpPr>
        <p:spPr>
          <a:xfrm>
            <a:off x="2542540" y="4601845"/>
            <a:ext cx="572135" cy="357505"/>
          </a:xfrm>
          <a:prstGeom prst="rightArrow">
            <a:avLst>
              <a:gd name="adj1" fmla="val 50000"/>
              <a:gd name="adj2" fmla="val 50016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0" algn="ctr"/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426" name="오른쪽 화살표 49"/>
          <p:cNvSpPr/>
          <p:nvPr/>
        </p:nvSpPr>
        <p:spPr>
          <a:xfrm>
            <a:off x="4814570" y="4572000"/>
            <a:ext cx="458470" cy="3581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0" algn="ctr"/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427" name="오른쪽 화살표 50"/>
          <p:cNvSpPr/>
          <p:nvPr/>
        </p:nvSpPr>
        <p:spPr>
          <a:xfrm>
            <a:off x="7456170" y="4629150"/>
            <a:ext cx="621030" cy="344170"/>
          </a:xfrm>
          <a:prstGeom prst="rightArrow">
            <a:avLst>
              <a:gd name="adj1" fmla="val 50000"/>
              <a:gd name="adj2" fmla="val 49967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0" algn="ctr"/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428" name="아래쪽 화살표 51"/>
          <p:cNvSpPr/>
          <p:nvPr/>
        </p:nvSpPr>
        <p:spPr>
          <a:xfrm>
            <a:off x="10390188" y="2432050"/>
            <a:ext cx="414337" cy="428625"/>
          </a:xfrm>
          <a:prstGeom prst="downArrow">
            <a:avLst>
              <a:gd name="adj1" fmla="val 50000"/>
              <a:gd name="adj2" fmla="val 49885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0" algn="ctr"/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  <p:sp>
        <p:nvSpPr>
          <p:cNvPr id="16429" name="왼쪽 화살표 52"/>
          <p:cNvSpPr/>
          <p:nvPr/>
        </p:nvSpPr>
        <p:spPr>
          <a:xfrm>
            <a:off x="2659380" y="3174365"/>
            <a:ext cx="584835" cy="344170"/>
          </a:xfrm>
          <a:prstGeom prst="leftArrow">
            <a:avLst>
              <a:gd name="adj1" fmla="val 50000"/>
              <a:gd name="adj2" fmla="val 49966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0" algn="ctr"/>
            <a:endParaRPr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  <a:sym typeface="Malgun Gothic" panose="020B0503020000020004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MH_SubTitle_1"/>
          <p:cNvSpPr/>
          <p:nvPr/>
        </p:nvSpPr>
        <p:spPr>
          <a:xfrm>
            <a:off x="2282825" y="2030730"/>
            <a:ext cx="8535035" cy="1047750"/>
          </a:xfrm>
          <a:prstGeom prst="rect">
            <a:avLst/>
          </a:prstGeom>
          <a:solidFill>
            <a:srgbClr val="F5BB01"/>
          </a:solidFill>
          <a:ln w="9525">
            <a:noFill/>
            <a:miter/>
          </a:ln>
        </p:spPr>
        <p:txBody>
          <a:bodyPr lIns="288000" tIns="0" rIns="72000" bIns="0" anchor="ctr"/>
          <a:p>
            <a:pPr lvl="0" algn="l" eaLnBrk="1" hangingPunct="1"/>
            <a:r>
              <a:rPr lang="zh-CN" altLang="en-US" sz="36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直接与美国工厂对接，不与美国第三方的贸易商合作，将价格做到最低。</a:t>
            </a:r>
            <a:endParaRPr lang="da-DK" altLang="zh-CN" sz="36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5" name="MH_Other_1"/>
          <p:cNvSpPr/>
          <p:nvPr/>
        </p:nvSpPr>
        <p:spPr>
          <a:xfrm>
            <a:off x="1235710" y="2045970"/>
            <a:ext cx="1058545" cy="974725"/>
          </a:xfrm>
          <a:custGeom>
            <a:avLst/>
            <a:gdLst>
              <a:gd name="txL" fmla="*/ 0 w 1159669"/>
              <a:gd name="txT" fmla="*/ 0 h 943200"/>
              <a:gd name="txR" fmla="*/ 1159669 w 1159669"/>
              <a:gd name="txB" fmla="*/ 943200 h 943200"/>
            </a:gdLst>
            <a:ahLst/>
            <a:cxnLst>
              <a:cxn ang="0">
                <a:pos x="339" y="0"/>
              </a:cxn>
              <a:cxn ang="0">
                <a:pos x="453" y="0"/>
              </a:cxn>
              <a:cxn ang="0">
                <a:pos x="339" y="359"/>
              </a:cxn>
              <a:cxn ang="0">
                <a:pos x="339" y="359"/>
              </a:cxn>
              <a:cxn ang="0">
                <a:pos x="339" y="359"/>
              </a:cxn>
              <a:cxn ang="0">
                <a:pos x="0" y="359"/>
              </a:cxn>
              <a:cxn ang="0">
                <a:pos x="0" y="0"/>
              </a:cxn>
              <a:cxn ang="0">
                <a:pos x="339" y="0"/>
              </a:cxn>
            </a:cxnLst>
            <a:rect l="txL" t="txT" r="txR" b="txB"/>
            <a:pathLst>
              <a:path w="1159669" h="943200">
                <a:moveTo>
                  <a:pt x="866563" y="0"/>
                </a:moveTo>
                <a:lnTo>
                  <a:pt x="1159669" y="0"/>
                </a:lnTo>
                <a:lnTo>
                  <a:pt x="866775" y="942518"/>
                </a:lnTo>
                <a:lnTo>
                  <a:pt x="866775" y="943200"/>
                </a:lnTo>
                <a:lnTo>
                  <a:pt x="866563" y="943200"/>
                </a:lnTo>
                <a:lnTo>
                  <a:pt x="0" y="943200"/>
                </a:lnTo>
                <a:lnTo>
                  <a:pt x="0" y="225"/>
                </a:lnTo>
                <a:lnTo>
                  <a:pt x="866563" y="225"/>
                </a:lnTo>
                <a:lnTo>
                  <a:pt x="866563" y="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miter/>
          </a:ln>
        </p:spPr>
        <p:txBody>
          <a:bodyPr tIns="0" rIns="180000" bIns="0" anchor="ctr"/>
          <a:p>
            <a:pPr lvl="0" algn="ctr" eaLnBrk="1" hangingPunct="1"/>
            <a:r>
              <a:rPr lang="en-US" altLang="zh-CN" sz="3200" b="1" dirty="0">
                <a:solidFill>
                  <a:srgbClr val="F1B80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zh-CN" altLang="en-US" sz="3200" b="1" dirty="0">
              <a:solidFill>
                <a:srgbClr val="F1B80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8" name="MH_SubTitle_2"/>
          <p:cNvSpPr/>
          <p:nvPr/>
        </p:nvSpPr>
        <p:spPr>
          <a:xfrm>
            <a:off x="2284095" y="3203575"/>
            <a:ext cx="8534400" cy="1019810"/>
          </a:xfrm>
          <a:prstGeom prst="rect">
            <a:avLst/>
          </a:prstGeom>
          <a:solidFill>
            <a:srgbClr val="60A7FF"/>
          </a:solidFill>
          <a:ln w="9525">
            <a:noFill/>
            <a:miter/>
          </a:ln>
        </p:spPr>
        <p:txBody>
          <a:bodyPr lIns="288000" tIns="0" rIns="72000" bIns="0" anchor="ctr"/>
          <a:p>
            <a:pPr lvl="0" algn="l" eaLnBrk="1" hangingPunct="1"/>
            <a:r>
              <a:rPr lang="zh-CN" altLang="en-US" sz="2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与工厂长期合作，供货稳定。并且在天津港拥有自营冷库，每个品种都备有常规库存，提供充足货源</a:t>
            </a:r>
            <a:r>
              <a:rPr lang="zh-CN" altLang="en-US" sz="32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da-DK" altLang="zh-CN" sz="32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9" name="MH_Other_4"/>
          <p:cNvSpPr/>
          <p:nvPr/>
        </p:nvSpPr>
        <p:spPr>
          <a:xfrm>
            <a:off x="1209040" y="3221990"/>
            <a:ext cx="1072515" cy="934085"/>
          </a:xfrm>
          <a:custGeom>
            <a:avLst/>
            <a:gdLst>
              <a:gd name="txL" fmla="*/ 0 w 1159669"/>
              <a:gd name="txT" fmla="*/ 0 h 943200"/>
              <a:gd name="txR" fmla="*/ 1159669 w 1159669"/>
              <a:gd name="txB" fmla="*/ 943200 h 943200"/>
            </a:gdLst>
            <a:ahLst/>
            <a:cxnLst>
              <a:cxn ang="0">
                <a:pos x="339" y="0"/>
              </a:cxn>
              <a:cxn ang="0">
                <a:pos x="453" y="0"/>
              </a:cxn>
              <a:cxn ang="0">
                <a:pos x="339" y="359"/>
              </a:cxn>
              <a:cxn ang="0">
                <a:pos x="339" y="359"/>
              </a:cxn>
              <a:cxn ang="0">
                <a:pos x="339" y="359"/>
              </a:cxn>
              <a:cxn ang="0">
                <a:pos x="0" y="359"/>
              </a:cxn>
              <a:cxn ang="0">
                <a:pos x="0" y="0"/>
              </a:cxn>
              <a:cxn ang="0">
                <a:pos x="339" y="0"/>
              </a:cxn>
            </a:cxnLst>
            <a:rect l="txL" t="txT" r="txR" b="txB"/>
            <a:pathLst>
              <a:path w="1159669" h="943200">
                <a:moveTo>
                  <a:pt x="866563" y="0"/>
                </a:moveTo>
                <a:lnTo>
                  <a:pt x="1159669" y="0"/>
                </a:lnTo>
                <a:lnTo>
                  <a:pt x="866775" y="942518"/>
                </a:lnTo>
                <a:lnTo>
                  <a:pt x="866775" y="943200"/>
                </a:lnTo>
                <a:lnTo>
                  <a:pt x="866563" y="943200"/>
                </a:lnTo>
                <a:lnTo>
                  <a:pt x="0" y="943200"/>
                </a:lnTo>
                <a:lnTo>
                  <a:pt x="0" y="225"/>
                </a:lnTo>
                <a:lnTo>
                  <a:pt x="866563" y="225"/>
                </a:lnTo>
                <a:lnTo>
                  <a:pt x="866563" y="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miter/>
          </a:ln>
        </p:spPr>
        <p:txBody>
          <a:bodyPr tIns="0" rIns="180000" bIns="0" anchor="ctr"/>
          <a:p>
            <a:pPr lvl="0" algn="ctr" eaLnBrk="1" hangingPunct="1"/>
            <a:r>
              <a:rPr lang="en-US" altLang="zh-CN" sz="3200" b="1" dirty="0">
                <a:solidFill>
                  <a:srgbClr val="60A7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endParaRPr lang="en-US" altLang="zh-CN" sz="3200" b="1" dirty="0">
              <a:solidFill>
                <a:srgbClr val="60A7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2" name="MH_SubTitle_3"/>
          <p:cNvSpPr/>
          <p:nvPr/>
        </p:nvSpPr>
        <p:spPr>
          <a:xfrm>
            <a:off x="2326640" y="4333875"/>
            <a:ext cx="8535035" cy="1006475"/>
          </a:xfrm>
          <a:prstGeom prst="rect">
            <a:avLst/>
          </a:prstGeom>
          <a:solidFill>
            <a:srgbClr val="72CC36"/>
          </a:solidFill>
          <a:ln w="9525">
            <a:noFill/>
            <a:miter/>
          </a:ln>
        </p:spPr>
        <p:txBody>
          <a:bodyPr lIns="288000" tIns="0" rIns="72000" bIns="0" anchor="ctr"/>
          <a:p>
            <a:pPr lvl="0" algn="l" eaLnBrk="1" hangingPunct="1">
              <a:lnSpc>
                <a:spcPct val="110000"/>
              </a:lnSpc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品种丰富，多达</a:t>
            </a: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多中水果浓缩汁。</a:t>
            </a:r>
            <a:endParaRPr lang="en-US" altLang="zh-CN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83" name="MH_Other_7"/>
          <p:cNvSpPr/>
          <p:nvPr/>
        </p:nvSpPr>
        <p:spPr>
          <a:xfrm>
            <a:off x="1220470" y="4349115"/>
            <a:ext cx="1074420" cy="948055"/>
          </a:xfrm>
          <a:custGeom>
            <a:avLst/>
            <a:gdLst>
              <a:gd name="txL" fmla="*/ 0 w 1159669"/>
              <a:gd name="txT" fmla="*/ 0 h 943200"/>
              <a:gd name="txR" fmla="*/ 1159669 w 1159669"/>
              <a:gd name="txB" fmla="*/ 943200 h 943200"/>
            </a:gdLst>
            <a:ahLst/>
            <a:cxnLst>
              <a:cxn ang="0">
                <a:pos x="339" y="0"/>
              </a:cxn>
              <a:cxn ang="0">
                <a:pos x="453" y="0"/>
              </a:cxn>
              <a:cxn ang="0">
                <a:pos x="339" y="359"/>
              </a:cxn>
              <a:cxn ang="0">
                <a:pos x="339" y="359"/>
              </a:cxn>
              <a:cxn ang="0">
                <a:pos x="339" y="359"/>
              </a:cxn>
              <a:cxn ang="0">
                <a:pos x="0" y="359"/>
              </a:cxn>
              <a:cxn ang="0">
                <a:pos x="0" y="0"/>
              </a:cxn>
              <a:cxn ang="0">
                <a:pos x="339" y="0"/>
              </a:cxn>
            </a:cxnLst>
            <a:rect l="txL" t="txT" r="txR" b="txB"/>
            <a:pathLst>
              <a:path w="1159669" h="943200">
                <a:moveTo>
                  <a:pt x="866563" y="0"/>
                </a:moveTo>
                <a:lnTo>
                  <a:pt x="1159669" y="0"/>
                </a:lnTo>
                <a:lnTo>
                  <a:pt x="866775" y="942518"/>
                </a:lnTo>
                <a:lnTo>
                  <a:pt x="866775" y="943200"/>
                </a:lnTo>
                <a:lnTo>
                  <a:pt x="866563" y="943200"/>
                </a:lnTo>
                <a:lnTo>
                  <a:pt x="0" y="943200"/>
                </a:lnTo>
                <a:lnTo>
                  <a:pt x="0" y="225"/>
                </a:lnTo>
                <a:lnTo>
                  <a:pt x="866563" y="225"/>
                </a:lnTo>
                <a:lnTo>
                  <a:pt x="866563" y="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miter/>
          </a:ln>
        </p:spPr>
        <p:txBody>
          <a:bodyPr tIns="0" rIns="180000" bIns="0" anchor="ctr"/>
          <a:p>
            <a:pPr lvl="0" algn="ctr" eaLnBrk="1" hangingPunct="1"/>
            <a:r>
              <a:rPr lang="en-US" altLang="zh-CN" sz="3200" b="1" dirty="0">
                <a:solidFill>
                  <a:srgbClr val="72CC3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endParaRPr lang="en-US" altLang="zh-CN" sz="3200" b="1" dirty="0">
              <a:solidFill>
                <a:srgbClr val="72CC3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6" name="MH_SubTitle_4"/>
          <p:cNvSpPr/>
          <p:nvPr/>
        </p:nvSpPr>
        <p:spPr>
          <a:xfrm>
            <a:off x="2282190" y="5492115"/>
            <a:ext cx="8549640" cy="1060450"/>
          </a:xfrm>
          <a:prstGeom prst="rect">
            <a:avLst/>
          </a:prstGeom>
          <a:solidFill>
            <a:srgbClr val="E95D46"/>
          </a:solidFill>
          <a:ln w="9525">
            <a:noFill/>
            <a:miter/>
          </a:ln>
        </p:spPr>
        <p:txBody>
          <a:bodyPr lIns="288000" tIns="0" rIns="72000" bIns="0" anchor="ctr"/>
          <a:p>
            <a:pPr lvl="0" algn="l" eaLnBrk="1" hangingPunct="1"/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技术优势，有</a:t>
            </a: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多年经验丰富的技术人员为您服务。</a:t>
            </a:r>
            <a:endParaRPr lang="da-DK" altLang="zh-CN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7" name="MH_Other_10"/>
          <p:cNvSpPr/>
          <p:nvPr/>
        </p:nvSpPr>
        <p:spPr>
          <a:xfrm>
            <a:off x="1219835" y="5507355"/>
            <a:ext cx="1058545" cy="1075055"/>
          </a:xfrm>
          <a:custGeom>
            <a:avLst/>
            <a:gdLst>
              <a:gd name="txL" fmla="*/ 0 w 1159669"/>
              <a:gd name="txT" fmla="*/ 0 h 943200"/>
              <a:gd name="txR" fmla="*/ 1159669 w 1159669"/>
              <a:gd name="txB" fmla="*/ 943200 h 943200"/>
            </a:gdLst>
            <a:ahLst/>
            <a:cxnLst>
              <a:cxn ang="0">
                <a:pos x="339" y="0"/>
              </a:cxn>
              <a:cxn ang="0">
                <a:pos x="453" y="0"/>
              </a:cxn>
              <a:cxn ang="0">
                <a:pos x="339" y="359"/>
              </a:cxn>
              <a:cxn ang="0">
                <a:pos x="339" y="359"/>
              </a:cxn>
              <a:cxn ang="0">
                <a:pos x="339" y="359"/>
              </a:cxn>
              <a:cxn ang="0">
                <a:pos x="0" y="359"/>
              </a:cxn>
              <a:cxn ang="0">
                <a:pos x="0" y="0"/>
              </a:cxn>
              <a:cxn ang="0">
                <a:pos x="339" y="0"/>
              </a:cxn>
            </a:cxnLst>
            <a:rect l="txL" t="txT" r="txR" b="txB"/>
            <a:pathLst>
              <a:path w="1159669" h="943200">
                <a:moveTo>
                  <a:pt x="866563" y="0"/>
                </a:moveTo>
                <a:lnTo>
                  <a:pt x="1159669" y="0"/>
                </a:lnTo>
                <a:lnTo>
                  <a:pt x="866775" y="942518"/>
                </a:lnTo>
                <a:lnTo>
                  <a:pt x="866775" y="943200"/>
                </a:lnTo>
                <a:lnTo>
                  <a:pt x="866563" y="943200"/>
                </a:lnTo>
                <a:lnTo>
                  <a:pt x="0" y="943200"/>
                </a:lnTo>
                <a:lnTo>
                  <a:pt x="0" y="225"/>
                </a:lnTo>
                <a:lnTo>
                  <a:pt x="866563" y="225"/>
                </a:lnTo>
                <a:lnTo>
                  <a:pt x="866563" y="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miter/>
          </a:ln>
        </p:spPr>
        <p:txBody>
          <a:bodyPr tIns="0" rIns="180000" bIns="0" anchor="ctr"/>
          <a:p>
            <a:pPr lvl="0" algn="ctr" eaLnBrk="1" hangingPunct="1"/>
            <a:r>
              <a:rPr lang="en-US" altLang="zh-CN" sz="3200" b="1" dirty="0">
                <a:solidFill>
                  <a:srgbClr val="E95D4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</a:t>
            </a:r>
            <a:endParaRPr lang="en-US" altLang="zh-CN" sz="3200" b="1" dirty="0">
              <a:solidFill>
                <a:srgbClr val="E95D4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90" name="MH_PageTitle"/>
          <p:cNvSpPr>
            <a:spLocks noGrp="1"/>
          </p:cNvSpPr>
          <p:nvPr>
            <p:ph type="title"/>
          </p:nvPr>
        </p:nvSpPr>
        <p:spPr>
          <a:xfrm>
            <a:off x="1058545" y="209550"/>
            <a:ext cx="7886700" cy="132588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6000" dirty="0"/>
              <a:t>我们的优势</a:t>
            </a:r>
            <a:endParaRPr lang="zh-CN" altLang="en-US" sz="6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果汁饮料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99100" y="922655"/>
            <a:ext cx="4814570" cy="3806190"/>
          </a:xfrm>
          <a:prstGeom prst="rect">
            <a:avLst/>
          </a:prstGeom>
        </p:spPr>
      </p:pic>
      <p:pic>
        <p:nvPicPr>
          <p:cNvPr id="27" name="图片 26" descr="果味酒_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7075" y="3014980"/>
            <a:ext cx="3502025" cy="29432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657090" y="3081655"/>
            <a:ext cx="792480" cy="2653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000">
                <a:latin typeface="华文行楷" panose="02010800040101010101" charset="-122"/>
                <a:ea typeface="华文行楷" panose="02010800040101010101" charset="-122"/>
              </a:rPr>
              <a:t>果味葡萄酒</a:t>
            </a:r>
            <a:endParaRPr lang="zh-CN" altLang="en-US" sz="400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166350" y="910590"/>
            <a:ext cx="1005840" cy="2995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5400">
                <a:latin typeface="华文行楷" panose="02010800040101010101" charset="-122"/>
                <a:ea typeface="华文行楷" panose="02010800040101010101" charset="-122"/>
              </a:rPr>
              <a:t>果汁饮料</a:t>
            </a:r>
            <a:endParaRPr lang="zh-CN" altLang="en-US" sz="540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743325" y="3110230"/>
            <a:ext cx="1066800" cy="2697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000">
                <a:latin typeface="华文行楷" panose="02010800040101010101" charset="-122"/>
                <a:ea typeface="华文行楷" panose="02010800040101010101" charset="-122"/>
                <a:sym typeface="+mn-ea"/>
              </a:rPr>
              <a:t>果味啤酒</a:t>
            </a:r>
            <a:endParaRPr lang="zh-CN" altLang="en-US" sz="4000"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96595" y="850900"/>
            <a:ext cx="417258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应用行业</a:t>
            </a:r>
            <a:endParaRPr lang="zh-CN" altLang="en-US" sz="60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 descr="果味酸奶_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12915" y="1143000"/>
            <a:ext cx="3874770" cy="28327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551795" y="1209040"/>
            <a:ext cx="731520" cy="28378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>
                <a:latin typeface="华文行楷" panose="02010800040101010101" charset="-122"/>
                <a:ea typeface="华文行楷" panose="02010800040101010101" charset="-122"/>
              </a:rPr>
              <a:t>天然果味酸奶</a:t>
            </a:r>
            <a:endParaRPr lang="zh-CN" altLang="en-US" sz="3600"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12" name="图片 11" descr="婴儿食品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2825" y="1748155"/>
            <a:ext cx="5287010" cy="3322320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1006475" y="1049655"/>
            <a:ext cx="37896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华文行楷" panose="02010800040101010101" charset="-122"/>
                <a:ea typeface="华文行楷" panose="02010800040101010101" charset="-122"/>
                <a:sym typeface="+mn-ea"/>
              </a:rPr>
              <a:t>婴幼儿食品</a:t>
            </a:r>
            <a:endParaRPr lang="zh-CN" altLang="en-US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" name="图片 24" descr="冰淇淋_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50010" y="1081405"/>
            <a:ext cx="5146675" cy="5390515"/>
          </a:xfrm>
          <a:prstGeom prst="rect">
            <a:avLst/>
          </a:prstGeom>
        </p:spPr>
      </p:pic>
      <p:pic>
        <p:nvPicPr>
          <p:cNvPr id="24" name="图片 23" descr="蓝莓喷粉_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59575" y="3616325"/>
            <a:ext cx="4226560" cy="274383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688070" y="2668270"/>
            <a:ext cx="205803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华文行楷" panose="02010800040101010101" charset="-122"/>
                <a:ea typeface="华文行楷" panose="02010800040101010101" charset="-122"/>
                <a:sym typeface="+mn-ea"/>
              </a:rPr>
              <a:t>果汁吹粉</a:t>
            </a:r>
            <a:endParaRPr lang="zh-CN" altLang="en-US" sz="3600"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29080" y="1178560"/>
            <a:ext cx="853440" cy="23285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400">
                <a:latin typeface="华文行楷" panose="02010800040101010101" charset="-122"/>
                <a:ea typeface="华文行楷" panose="02010800040101010101" charset="-122"/>
              </a:rPr>
              <a:t>冰淇淋</a:t>
            </a:r>
            <a:endParaRPr lang="zh-CN" altLang="en-US" sz="440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医药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24560" y="539115"/>
            <a:ext cx="3594735" cy="29692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627245" y="569595"/>
            <a:ext cx="609600" cy="208534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医疗行业</a:t>
            </a:r>
            <a:endParaRPr lang="zh-CN" altLang="en-US" sz="28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29" name="图片 28" descr="化妆品_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90570" y="3864610"/>
            <a:ext cx="4480560" cy="249428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978140" y="3904615"/>
            <a:ext cx="609600" cy="12636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</a:rPr>
              <a:t>化妆品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2" name="图片 1" descr="儿童食品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37910" y="521970"/>
            <a:ext cx="3696335" cy="307911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0179050" y="652145"/>
            <a:ext cx="609600" cy="19735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</a:rPr>
              <a:t>天然水果糖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自定义 120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CC0066"/>
      </a:accent1>
      <a:accent2>
        <a:srgbClr val="FB4E3F"/>
      </a:accent2>
      <a:accent3>
        <a:srgbClr val="FC8492"/>
      </a:accent3>
      <a:accent4>
        <a:srgbClr val="FAB480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E0056"/>
        </a:accent4>
        <a:accent5>
          <a:srgbClr val="FFFFE2"/>
        </a:accent5>
        <a:accent6>
          <a:srgbClr val="5C2D5C"/>
        </a:accent6>
        <a:hlink>
          <a:srgbClr val="CC0033"/>
        </a:hlink>
        <a:folHlink>
          <a:srgbClr val="CC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E0056"/>
        </a:accent4>
        <a:accent5>
          <a:srgbClr val="FFFFE2"/>
        </a:accent5>
        <a:accent6>
          <a:srgbClr val="5C2D5C"/>
        </a:accent6>
        <a:hlink>
          <a:srgbClr val="CC0033"/>
        </a:hlink>
        <a:folHlink>
          <a:srgbClr val="FF0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2708</Words>
  <Application>WPS 演示</Application>
  <PresentationFormat>宽屏</PresentationFormat>
  <Paragraphs>414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8" baseType="lpstr">
      <vt:lpstr>Arial</vt:lpstr>
      <vt:lpstr>宋体</vt:lpstr>
      <vt:lpstr>Wingdings</vt:lpstr>
      <vt:lpstr>Times</vt:lpstr>
      <vt:lpstr>Times New Roman</vt:lpstr>
      <vt:lpstr>Arial Rounded MT Bold</vt:lpstr>
      <vt:lpstr>微软雅黑</vt:lpstr>
      <vt:lpstr>黑体</vt:lpstr>
      <vt:lpstr>MS Mincho</vt:lpstr>
      <vt:lpstr>Yu Gothic</vt:lpstr>
      <vt:lpstr>仿宋</vt:lpstr>
      <vt:lpstr>Calibri</vt:lpstr>
      <vt:lpstr>方正姚体</vt:lpstr>
      <vt:lpstr>华文行楷</vt:lpstr>
      <vt:lpstr>Bookman Old Style</vt:lpstr>
      <vt:lpstr>Lucida Sans Unicode</vt:lpstr>
      <vt:lpstr>Malgun Gothic</vt:lpstr>
      <vt:lpstr>华文隶书</vt:lpstr>
      <vt:lpstr>楷体</vt:lpstr>
      <vt:lpstr>幼圆</vt:lpstr>
      <vt:lpstr>Arial Unicode MS</vt:lpstr>
      <vt:lpstr>Calibri Light</vt:lpstr>
      <vt:lpstr>Office 主题</vt:lpstr>
      <vt:lpstr>Blank Presentation</vt:lpstr>
      <vt:lpstr>悦芃泰（广州）天然食品有限公司</vt:lpstr>
      <vt:lpstr>PowerPoint 演示文稿</vt:lpstr>
      <vt:lpstr>我们的产品经过什么检测和标准？</vt:lpstr>
      <vt:lpstr>PowerPoint 演示文稿</vt:lpstr>
      <vt:lpstr>我们的优势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进口浓缩果汁（王生）</cp:lastModifiedBy>
  <cp:revision>57</cp:revision>
  <dcterms:created xsi:type="dcterms:W3CDTF">2016-01-04T07:44:00Z</dcterms:created>
  <dcterms:modified xsi:type="dcterms:W3CDTF">2020-05-08T03:49:11Z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